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16" r:id="rId2"/>
    <p:sldId id="326" r:id="rId3"/>
    <p:sldId id="372" r:id="rId4"/>
    <p:sldId id="373" r:id="rId5"/>
    <p:sldId id="374" r:id="rId6"/>
    <p:sldId id="375" r:id="rId7"/>
    <p:sldId id="329" r:id="rId8"/>
    <p:sldId id="332" r:id="rId9"/>
    <p:sldId id="333" r:id="rId10"/>
    <p:sldId id="334" r:id="rId11"/>
    <p:sldId id="335" r:id="rId12"/>
    <p:sldId id="336" r:id="rId13"/>
    <p:sldId id="340" r:id="rId14"/>
    <p:sldId id="350" r:id="rId15"/>
    <p:sldId id="369" r:id="rId16"/>
    <p:sldId id="370" r:id="rId17"/>
    <p:sldId id="371" r:id="rId18"/>
    <p:sldId id="362" r:id="rId19"/>
    <p:sldId id="361" r:id="rId20"/>
    <p:sldId id="363" r:id="rId21"/>
    <p:sldId id="338" r:id="rId22"/>
    <p:sldId id="307" r:id="rId23"/>
  </p:sldIdLst>
  <p:sldSz cx="9144000" cy="6858000" type="screen4x3"/>
  <p:notesSz cx="666273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72" autoAdjust="0"/>
    <p:restoredTop sz="94590" autoAdjust="0"/>
  </p:normalViewPr>
  <p:slideViewPr>
    <p:cSldViewPr>
      <p:cViewPr>
        <p:scale>
          <a:sx n="90" d="100"/>
          <a:sy n="90" d="100"/>
        </p:scale>
        <p:origin x="-105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DE4B94-3882-4AF1-B94C-F00E78534698}" type="datetimeFigureOut">
              <a:rPr lang="sv-SE" smtClean="0"/>
              <a:pPr/>
              <a:t>2014-06-02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76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773488" y="9428163"/>
            <a:ext cx="28876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AC4609-02FC-4E26-9CB3-BBE0A5109033}" type="slidenum">
              <a:rPr lang="sv-SE" smtClean="0"/>
              <a:pPr/>
              <a:t>‹nr.›</a:t>
            </a:fld>
            <a:endParaRPr lang="sv-SE"/>
          </a:p>
        </p:txBody>
      </p:sp>
    </p:spTree>
    <p:extLst>
      <p:ext uri="{BB962C8B-B14F-4D97-AF65-F5344CB8AC3E}">
        <p14:creationId xmlns="" xmlns:p14="http://schemas.microsoft.com/office/powerpoint/2010/main" val="12525286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4010" y="0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2000C70-777A-4327-BF65-F781B4101423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0900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274" y="4715153"/>
            <a:ext cx="533019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4010" y="9428583"/>
            <a:ext cx="2887186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53C2EAD-1629-4705-BF5E-C31202C7E776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40050367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BA38BF0-4B8A-4A8E-AFB4-D82353BF5CF5}" type="slidenum">
              <a:rPr lang="sv-SE"/>
              <a:pPr/>
              <a:t>22</a:t>
            </a:fld>
            <a:endParaRPr lang="sv-SE"/>
          </a:p>
        </p:txBody>
      </p:sp>
      <p:sp>
        <p:nvSpPr>
          <p:cNvPr id="773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50900" y="744538"/>
            <a:ext cx="4960938" cy="37226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3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88365" y="4715067"/>
            <a:ext cx="4886008" cy="44668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93564-5D5A-451D-A865-13F98566197F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8AFA1-F77E-4430-BDD8-F7EDF04083A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4224BA-0A35-44E8-99C9-4073DF46EE04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38750-4919-4BDD-879D-5359F835F91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9926A-88F6-4762-AA8E-2B09A52C366B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C1A0B4-8721-4A22-99CB-6CCFB7693F5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F98E2-653A-459F-A8FC-EA0D28ED28A4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BB2EF-9347-4206-BA55-4430CC90F81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ECE1A8-D4F3-4F37-AF86-4A4E8AE658EC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54F2B-1DE3-451F-8C4E-0C5E15942F4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AF342-0B1B-43DC-9E18-CA9CEACA3871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7B0211-DC53-48BF-9976-342EC1C0888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7FA04-6091-47E7-BFAC-74EC257D66A4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D65DE-325F-4214-B4D6-68504B672D7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F0A1C-23A5-4486-A3B0-D237C5A8A51A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8C4FE-CF22-4D78-871D-575E0109D59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572E5-0F25-45D9-9DF6-BE5C43115183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61E39-19FC-40F5-A840-D2CE7802F301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98EAA-8AB6-49D8-AABA-AC24CBF5C5BE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D16FB-2658-48F3-9BC9-4217860202DD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07A2-657C-4D68-BA3B-8AFDF613F223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0D2E2-2D86-4509-AD71-4D6BDA1FFA4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8261B9B-6D38-4972-8321-5148D413BC32}" type="datetimeFigureOut">
              <a:rPr lang="en-US"/>
              <a:pPr>
                <a:defRPr/>
              </a:pPr>
              <a:t>6/2/2014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EEA508-35B5-47A4-B0EE-3F71E9171B7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eceurope.org/fileadmin/filer/csc/European_Elections2014/HU_eU_CEC_DL.pdf" TargetMode="External"/><Relationship Id="rId13" Type="http://schemas.openxmlformats.org/officeDocument/2006/relationships/image" Target="../media/image15.jpeg"/><Relationship Id="rId3" Type="http://schemas.openxmlformats.org/officeDocument/2006/relationships/hyperlink" Target="http://www.ceceurope.org/fileadmin/filer/csc/European_Elections2014/CZ_eU_CEC_DL.pdf" TargetMode="External"/><Relationship Id="rId7" Type="http://schemas.openxmlformats.org/officeDocument/2006/relationships/hyperlink" Target="http://www.ceceurope.org/fileadmin/filer/csc/European_Elections2014/GR_eU_CEC_DL.pdf" TargetMode="External"/><Relationship Id="rId12" Type="http://schemas.openxmlformats.org/officeDocument/2006/relationships/hyperlink" Target="http://www.ceceurope.org/fileadmin/filer/csc/European_Elections2014/SP_eU_CEC_DL.pdf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eceurope.org/fileadmin/filer/csc/European_Elections2014/FR_eU_CEC_DL.pdf" TargetMode="External"/><Relationship Id="rId11" Type="http://schemas.openxmlformats.org/officeDocument/2006/relationships/hyperlink" Target="http://www.ceceurope.org/fileadmin/filer/csc/European_Elections2014/SK_eU_CEC_DL.pdf" TargetMode="External"/><Relationship Id="rId5" Type="http://schemas.openxmlformats.org/officeDocument/2006/relationships/hyperlink" Target="http://www.ceceurope.org/fileadmin/filer/csc/European_Elections2014/EN_eU_CEC_DL.pdf" TargetMode="External"/><Relationship Id="rId10" Type="http://schemas.openxmlformats.org/officeDocument/2006/relationships/hyperlink" Target="http://www.ceceurope.org/fileadmin/filer/csc/European_Elections2014/P_eU_CEC_DL.pdf" TargetMode="External"/><Relationship Id="rId4" Type="http://schemas.openxmlformats.org/officeDocument/2006/relationships/hyperlink" Target="http://www.ceceurope.org/fileadmin/filer/csc/European_Elections2014/DE_eU_CEC_DL.pdf" TargetMode="External"/><Relationship Id="rId9" Type="http://schemas.openxmlformats.org/officeDocument/2006/relationships/hyperlink" Target="http://www.ceceurope.org/fileadmin/filer/csc/European_Elections2014/IT_eU_CEC_DL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7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h/url?sa=i&amp;rct=j&amp;q=&amp;esrc=s&amp;frm=1&amp;source=images&amp;cd=&amp;cad=rja&amp;docid=WTydzudC6wLJsM&amp;tbnid=eE4YUDFJ47uz7M:&amp;ved=0CAUQjRw&amp;url=http://www.ucs24.co.uk/&amp;ei=a_aMUvjSEISn0QWn4oCgBQ&amp;bvm=bv.56643336,d.bGE&amp;psig=AFQjCNH9mlrCmpVcGmu5A9B9w7dP060srw&amp;ust=1385056217402598" TargetMode="External"/><Relationship Id="rId3" Type="http://schemas.openxmlformats.org/officeDocument/2006/relationships/hyperlink" Target="http://www.ceceurope.org/" TargetMode="External"/><Relationship Id="rId7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hyperlink" Target="http://www.google.ch/url?sa=i&amp;rct=j&amp;q=&amp;esrc=s&amp;frm=1&amp;source=images&amp;cd=&amp;cad=rja&amp;docid=p6OITDP73sDD1M&amp;tbnid=c01ZbbUcd3jpRM:&amp;ved=0CAUQjRw&amp;url=http://www.newmediaandmarketing.com/?attachment_id=2759&amp;ei=1vWMUtLCItCR0QWdioC4Bw&amp;bvm=bv.56643336,d.bGE&amp;psig=AFQjCNGTxrkVQShKP4VeytNgS_etq83A1A&amp;ust=1385056080264448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h/url?sa=i&amp;rct=j&amp;q=&amp;esrc=s&amp;frm=1&amp;source=images&amp;cd=&amp;cad=rja&amp;uact=8&amp;docid=Gq8yZDWs8WbtAM&amp;tbnid=8aWi2pmiXRWWyM:&amp;ved=0CAUQjRw&amp;url=http://www.spc.rs/eng/14th_general_assembly_conference_european_churches_budapest_38_july_2013&amp;ei=IvJ5U-rLCIbSObHcgOAH&amp;psig=AFQjCNHSNK__yyNBOYM_AEH9iNvXC69vlg&amp;ust=1400586960229873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ceurope.org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1907704" y="632877"/>
            <a:ext cx="6030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 </a:t>
            </a:r>
            <a:r>
              <a:rPr lang="en-GB" sz="7200" dirty="0" smtClean="0"/>
              <a:t>Conference of European Churches</a:t>
            </a:r>
          </a:p>
          <a:p>
            <a:pPr fontAlgn="auto">
              <a:spcAft>
                <a:spcPts val="0"/>
              </a:spcAft>
              <a:defRPr/>
            </a:pPr>
            <a:endParaRPr lang="en-GB" sz="72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v-SE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642910" y="714356"/>
            <a:ext cx="8106124" cy="8340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 smtClean="0">
                <a:solidFill>
                  <a:schemeClr val="accent2">
                    <a:lumMod val="75000"/>
                  </a:schemeClr>
                </a:solidFill>
              </a:rPr>
              <a:t>Goal:</a:t>
            </a:r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Legal body under Belgian law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Negotiations with CSC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Transition period between old and new</a:t>
            </a:r>
          </a:p>
          <a:p>
            <a:endParaRPr lang="fr-CH" sz="2400" dirty="0" smtClean="0"/>
          </a:p>
          <a:p>
            <a:r>
              <a:rPr lang="fr-CH" sz="2400" dirty="0" err="1" smtClean="0">
                <a:solidFill>
                  <a:schemeClr val="accent2">
                    <a:lumMod val="75000"/>
                  </a:schemeClr>
                </a:solidFill>
              </a:rPr>
              <a:t>Some</a:t>
            </a:r>
            <a:r>
              <a:rPr lang="fr-CH" sz="2400" dirty="0" smtClean="0">
                <a:solidFill>
                  <a:schemeClr val="accent2">
                    <a:lumMod val="75000"/>
                  </a:schemeClr>
                </a:solidFill>
              </a:rPr>
              <a:t> actions: </a:t>
            </a:r>
            <a:endParaRPr lang="en-GB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Standing orders CEC </a:t>
            </a:r>
            <a:r>
              <a:rPr lang="en-GB" sz="2400" dirty="0" smtClean="0">
                <a:sym typeface="Wingdings"/>
              </a:rPr>
              <a:t> </a:t>
            </a:r>
            <a:r>
              <a:rPr lang="en-GB" sz="2400" i="1" dirty="0" smtClean="0"/>
              <a:t>June 2014</a:t>
            </a:r>
          </a:p>
          <a:p>
            <a:pPr>
              <a:buFont typeface="Wingdings" pitchFamily="2" charset="2"/>
              <a:buChar char="Ø"/>
            </a:pPr>
            <a:r>
              <a:rPr lang="fr-CH" sz="2400" dirty="0" smtClean="0"/>
              <a:t> </a:t>
            </a:r>
            <a:r>
              <a:rPr lang="en-GB" sz="2400" dirty="0" smtClean="0"/>
              <a:t>Membership fee</a:t>
            </a:r>
            <a:r>
              <a:rPr lang="en-GB" sz="2400" b="1" dirty="0" smtClean="0"/>
              <a:t> </a:t>
            </a:r>
            <a:r>
              <a:rPr lang="en-GB" sz="2400" dirty="0" smtClean="0">
                <a:sym typeface="Wingdings"/>
              </a:rPr>
              <a:t> </a:t>
            </a:r>
            <a:r>
              <a:rPr lang="en-GB" sz="2400" i="1" dirty="0" smtClean="0">
                <a:sym typeface="Wingdings"/>
              </a:rPr>
              <a:t>December 2014</a:t>
            </a:r>
            <a:endParaRPr lang="en-GB" sz="2400" i="1" dirty="0" smtClean="0"/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Organisations in Partnership</a:t>
            </a:r>
            <a:r>
              <a:rPr lang="en-GB" sz="2400" dirty="0" smtClean="0">
                <a:sym typeface="Wingdings"/>
              </a:rPr>
              <a:t> </a:t>
            </a:r>
            <a:r>
              <a:rPr lang="en-GB" sz="2400" i="1" dirty="0" smtClean="0"/>
              <a:t> June2014</a:t>
            </a:r>
          </a:p>
          <a:p>
            <a:pPr>
              <a:buFont typeface="Wingdings" pitchFamily="2" charset="2"/>
              <a:buChar char="Ø"/>
            </a:pPr>
            <a:r>
              <a:rPr lang="en-GB" sz="2400" i="1" dirty="0" smtClean="0"/>
              <a:t> </a:t>
            </a:r>
            <a:r>
              <a:rPr lang="en-GB" sz="2400" dirty="0" smtClean="0"/>
              <a:t>Communications</a:t>
            </a:r>
            <a:r>
              <a:rPr lang="en-GB" sz="2400" dirty="0" smtClean="0">
                <a:sym typeface="Wingdings"/>
              </a:rPr>
              <a:t>  June 2014 </a:t>
            </a:r>
          </a:p>
          <a:p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6"/>
          <p:cNvSpPr/>
          <p:nvPr/>
        </p:nvSpPr>
        <p:spPr>
          <a:xfrm>
            <a:off x="642910" y="714356"/>
            <a:ext cx="8106124" cy="7355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GB" sz="3200" dirty="0" smtClean="0"/>
              <a:t> </a:t>
            </a:r>
            <a:r>
              <a:rPr lang="en-GB" sz="2400" dirty="0" smtClean="0"/>
              <a:t>Database </a:t>
            </a:r>
            <a:r>
              <a:rPr lang="en-GB" sz="2400" dirty="0" smtClean="0">
                <a:sym typeface="Wingdings"/>
              </a:rPr>
              <a:t> </a:t>
            </a:r>
            <a:r>
              <a:rPr lang="en-GB" sz="2400" dirty="0" smtClean="0"/>
              <a:t>March 2014</a:t>
            </a:r>
          </a:p>
          <a:p>
            <a:pPr>
              <a:buFont typeface="Wingdings" pitchFamily="2" charset="2"/>
              <a:buChar char="Ø"/>
            </a:pPr>
            <a:r>
              <a:rPr lang="fr-CH" sz="2400" i="1" dirty="0" smtClean="0"/>
              <a:t>  </a:t>
            </a:r>
            <a:r>
              <a:rPr lang="en-GB" sz="2400" dirty="0" smtClean="0"/>
              <a:t>Archives </a:t>
            </a:r>
            <a:r>
              <a:rPr lang="en-GB" sz="2400" dirty="0" smtClean="0">
                <a:sym typeface="Wingdings"/>
              </a:rPr>
              <a:t> June 2014</a:t>
            </a:r>
          </a:p>
          <a:p>
            <a:pPr>
              <a:buFont typeface="Wingdings" pitchFamily="2" charset="2"/>
              <a:buChar char="Ø"/>
            </a:pPr>
            <a:r>
              <a:rPr lang="en-GB" sz="2400" dirty="0" smtClean="0"/>
              <a:t>  Accommodation building </a:t>
            </a:r>
            <a:r>
              <a:rPr lang="en-GB" sz="2400" dirty="0" smtClean="0">
                <a:sym typeface="Wingdings"/>
              </a:rPr>
              <a:t> June 2014</a:t>
            </a:r>
          </a:p>
          <a:p>
            <a:pPr>
              <a:buFont typeface="Wingdings" pitchFamily="2" charset="2"/>
              <a:buChar char="Ø"/>
            </a:pPr>
            <a:r>
              <a:rPr lang="fr-CH" sz="2400" i="1" dirty="0" smtClean="0">
                <a:sym typeface="Wingdings"/>
              </a:rPr>
              <a:t>  </a:t>
            </a:r>
            <a:r>
              <a:rPr lang="fr-CH" sz="2400" dirty="0" smtClean="0">
                <a:sym typeface="Wingdings"/>
              </a:rPr>
              <a:t>One Financial structure </a:t>
            </a:r>
            <a:r>
              <a:rPr lang="en-GB" sz="2400" dirty="0" smtClean="0">
                <a:sym typeface="Wingdings"/>
              </a:rPr>
              <a:t> January 2016</a:t>
            </a:r>
          </a:p>
          <a:p>
            <a:pPr>
              <a:buFont typeface="Wingdings" pitchFamily="2" charset="2"/>
              <a:buChar char="Ø"/>
            </a:pPr>
            <a:endParaRPr lang="en-GB" sz="2400" dirty="0" smtClean="0">
              <a:sym typeface="Wingdings"/>
            </a:endParaRPr>
          </a:p>
          <a:p>
            <a:r>
              <a:rPr lang="fr-CH" sz="2400" dirty="0" smtClean="0">
                <a:sym typeface="Wingdings"/>
              </a:rPr>
              <a:t> </a:t>
            </a:r>
            <a:endParaRPr lang="en-GB" sz="24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6"/>
          <p:cNvSpPr/>
          <p:nvPr/>
        </p:nvSpPr>
        <p:spPr>
          <a:xfrm>
            <a:off x="642910" y="714356"/>
            <a:ext cx="810612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</p:txBody>
      </p:sp>
      <p:sp>
        <p:nvSpPr>
          <p:cNvPr id="7" name="Rektangel 6"/>
          <p:cNvSpPr/>
          <p:nvPr/>
        </p:nvSpPr>
        <p:spPr>
          <a:xfrm>
            <a:off x="642910" y="714356"/>
            <a:ext cx="8106124" cy="104336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>
                <a:solidFill>
                  <a:schemeClr val="accent2">
                    <a:lumMod val="75000"/>
                  </a:schemeClr>
                </a:solidFill>
              </a:rPr>
              <a:t>Important from CEC perspective - relations with</a:t>
            </a:r>
          </a:p>
          <a:p>
            <a:endParaRPr lang="en-GB" sz="3200" dirty="0" smtClean="0"/>
          </a:p>
          <a:p>
            <a:pPr>
              <a:buFont typeface="Wingdings" pitchFamily="2" charset="2"/>
              <a:buChar char="q"/>
            </a:pPr>
            <a:r>
              <a:rPr lang="fr-CH" sz="2400" dirty="0" smtClean="0"/>
              <a:t>  Church </a:t>
            </a:r>
            <a:r>
              <a:rPr lang="en-US" sz="2400" dirty="0" smtClean="0"/>
              <a:t>offices in Brussels</a:t>
            </a:r>
          </a:p>
          <a:p>
            <a:pPr>
              <a:buFont typeface="Wingdings" pitchFamily="2" charset="2"/>
              <a:buChar char="q"/>
            </a:pPr>
            <a:r>
              <a:rPr lang="fr-CH" sz="2400" dirty="0" smtClean="0">
                <a:sym typeface="Wingdings"/>
              </a:rPr>
              <a:t>  </a:t>
            </a:r>
            <a:r>
              <a:rPr lang="fr-CH" sz="2400" dirty="0" smtClean="0"/>
              <a:t>Or</a:t>
            </a:r>
            <a:r>
              <a:rPr lang="en-US" sz="2400" dirty="0" err="1" smtClean="0"/>
              <a:t>ganizations</a:t>
            </a:r>
            <a:r>
              <a:rPr lang="en-US" sz="2400" dirty="0" smtClean="0"/>
              <a:t> in partnership</a:t>
            </a:r>
          </a:p>
          <a:p>
            <a:pPr>
              <a:buFont typeface="Wingdings" pitchFamily="2" charset="2"/>
              <a:buChar char="q"/>
            </a:pPr>
            <a:r>
              <a:rPr lang="fr-CH" sz="2400" dirty="0" smtClean="0"/>
              <a:t>  CPCE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GB" sz="2400" dirty="0" smtClean="0"/>
              <a:t>  Roman Catholic Church</a:t>
            </a:r>
            <a:r>
              <a:rPr lang="fr-CH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fr-CH" sz="2400" dirty="0" smtClean="0"/>
              <a:t>  WCC</a:t>
            </a:r>
          </a:p>
          <a:p>
            <a:pPr>
              <a:buFont typeface="Wingdings" pitchFamily="2" charset="2"/>
              <a:buChar char="q"/>
            </a:pPr>
            <a:r>
              <a:rPr lang="fr-CH" sz="2400" dirty="0" smtClean="0"/>
              <a:t>  </a:t>
            </a:r>
            <a:r>
              <a:rPr lang="fr-CH" sz="2400" dirty="0" err="1" smtClean="0"/>
              <a:t>NCC’s</a:t>
            </a:r>
            <a:endParaRPr lang="fr-CH" sz="2400" dirty="0" smtClean="0"/>
          </a:p>
          <a:p>
            <a:pPr>
              <a:buFont typeface="Wingdings" pitchFamily="2" charset="2"/>
              <a:buChar char="q"/>
            </a:pPr>
            <a:r>
              <a:rPr lang="fr-CH" sz="2400" dirty="0" smtClean="0"/>
              <a:t>  L</a:t>
            </a:r>
            <a:r>
              <a:rPr lang="en-GB" sz="2400" dirty="0" err="1" smtClean="0"/>
              <a:t>ocal</a:t>
            </a:r>
            <a:r>
              <a:rPr lang="en-GB" sz="2400" dirty="0" smtClean="0"/>
              <a:t> Churches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E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uropean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Evangelical Alliance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Global Christian Forum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  Pentecostal European Fellowship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Christian World Communions </a:t>
            </a:r>
          </a:p>
          <a:p>
            <a:pPr>
              <a:buFont typeface="Wingdings" pitchFamily="2" charset="2"/>
              <a:buChar char="q"/>
            </a:pPr>
            <a:r>
              <a:rPr lang="en-GB" sz="2400" dirty="0" smtClean="0">
                <a:latin typeface="Arial" pitchFamily="34" charset="0"/>
                <a:cs typeface="Arial" pitchFamily="34" charset="0"/>
              </a:rPr>
              <a:t>  International Council of Christians and Jews</a:t>
            </a:r>
          </a:p>
          <a:p>
            <a:endParaRPr lang="en-GB" sz="2400" dirty="0" smtClean="0"/>
          </a:p>
          <a:p>
            <a:pPr>
              <a:buFont typeface="Wingdings" pitchFamily="2" charset="2"/>
              <a:buChar char="Ø"/>
            </a:pPr>
            <a:endParaRPr lang="en-GB" sz="24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en-GB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  <a:p>
            <a:pPr>
              <a:buFont typeface="Wingdings" pitchFamily="2" charset="2"/>
              <a:buChar char="Ø"/>
            </a:pPr>
            <a:endParaRPr lang="fr-CH" sz="3200" dirty="0" smtClean="0"/>
          </a:p>
        </p:txBody>
      </p:sp>
      <p:pic>
        <p:nvPicPr>
          <p:cNvPr id="8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472" y="357166"/>
            <a:ext cx="7858180" cy="960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H" sz="2400" dirty="0" err="1" smtClean="0">
                <a:solidFill>
                  <a:srgbClr val="C00000"/>
                </a:solidFill>
              </a:rPr>
              <a:t>Snapshots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r>
              <a:rPr lang="fr-CH" sz="2400" dirty="0" err="1" smtClean="0">
                <a:solidFill>
                  <a:srgbClr val="C00000"/>
                </a:solidFill>
              </a:rPr>
              <a:t>general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r>
              <a:rPr lang="fr-CH" sz="2400" dirty="0" err="1" smtClean="0">
                <a:solidFill>
                  <a:srgbClr val="C00000"/>
                </a:solidFill>
              </a:rPr>
              <a:t>activities</a:t>
            </a:r>
            <a:r>
              <a:rPr lang="fr-CH" sz="2400" dirty="0" smtClean="0">
                <a:solidFill>
                  <a:srgbClr val="C00000"/>
                </a:solidFill>
              </a:rPr>
              <a:t> </a:t>
            </a:r>
            <a:endParaRPr lang="en-GB" sz="2400" dirty="0" smtClean="0">
              <a:solidFill>
                <a:srgbClr val="C0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 Ecumenical conference in 2017 500</a:t>
            </a:r>
            <a:r>
              <a:rPr lang="en-GB" baseline="30000" dirty="0" smtClean="0"/>
              <a:t>th</a:t>
            </a:r>
            <a:r>
              <a:rPr lang="en-GB" dirty="0" smtClean="0"/>
              <a:t> anniversary of the Protestant</a:t>
            </a:r>
          </a:p>
          <a:p>
            <a:r>
              <a:rPr lang="en-GB" dirty="0" smtClean="0"/>
              <a:t>       Reformation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 CEC-CCEE May 2014 (Greece): </a:t>
            </a:r>
            <a:r>
              <a:rPr lang="en-GB" i="1" dirty="0" smtClean="0"/>
              <a:t>Improving the situation of </a:t>
            </a:r>
          </a:p>
          <a:p>
            <a:r>
              <a:rPr lang="en-GB" i="1" dirty="0" smtClean="0"/>
              <a:t>       Roma people</a:t>
            </a:r>
            <a:r>
              <a:rPr lang="en-GB" b="1" i="1" dirty="0" smtClean="0"/>
              <a:t> </a:t>
            </a:r>
            <a:r>
              <a:rPr lang="en-GB" i="1" dirty="0" smtClean="0"/>
              <a:t>in Europe</a:t>
            </a:r>
            <a:r>
              <a:rPr lang="en-GB" b="1" i="1" dirty="0" smtClean="0"/>
              <a:t> </a:t>
            </a:r>
            <a:r>
              <a:rPr lang="en-GB" i="1" dirty="0" smtClean="0"/>
              <a:t>: </a:t>
            </a:r>
            <a:r>
              <a:rPr lang="en-GB" i="1" dirty="0" err="1" smtClean="0"/>
              <a:t>patoral</a:t>
            </a:r>
            <a:r>
              <a:rPr lang="en-GB" i="1" dirty="0" smtClean="0"/>
              <a:t> challenges and discussions.</a:t>
            </a:r>
          </a:p>
          <a:p>
            <a:endParaRPr lang="en-GB" b="1" i="1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en-GB" b="1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CEC/CCEE Joint Committee (Hannover) : C</a:t>
            </a:r>
            <a:r>
              <a:rPr lang="en-GB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ommunication of Christian</a:t>
            </a:r>
          </a:p>
          <a:p>
            <a:r>
              <a:rPr lang="en-GB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   Faith in Today’s Europe</a:t>
            </a:r>
            <a:r>
              <a:rPr lang="en-GB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’.</a:t>
            </a:r>
            <a:r>
              <a:rPr lang="en-GB" dirty="0" smtClean="0"/>
              <a:t> </a:t>
            </a:r>
          </a:p>
          <a:p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</a:t>
            </a:r>
            <a:r>
              <a:rPr lang="en-GB" dirty="0" smtClean="0"/>
              <a:t>4</a:t>
            </a:r>
            <a:r>
              <a:rPr lang="en-GB" baseline="30000" dirty="0" smtClean="0"/>
              <a:t>th</a:t>
            </a:r>
            <a:r>
              <a:rPr lang="en-GB" dirty="0" smtClean="0"/>
              <a:t> Ecumenical Assembly</a:t>
            </a:r>
            <a:endParaRPr lang="fr-CH" dirty="0" smtClean="0"/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Consultation </a:t>
            </a:r>
            <a:r>
              <a:rPr lang="fr-CH" dirty="0" err="1" smtClean="0"/>
              <a:t>Youth</a:t>
            </a:r>
            <a:r>
              <a:rPr lang="fr-CH" dirty="0" smtClean="0"/>
              <a:t> Organisations </a:t>
            </a:r>
          </a:p>
          <a:p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</a:t>
            </a:r>
            <a:r>
              <a:rPr lang="nl-NL" dirty="0" smtClean="0"/>
              <a:t>GlobeTheoLib collaboration </a:t>
            </a:r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fr-CH" dirty="0" smtClean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23528" y="628233"/>
            <a:ext cx="820891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nl-NL" dirty="0" smtClean="0"/>
              <a:t>   Work </a:t>
            </a:r>
            <a:r>
              <a:rPr lang="nl-NL" dirty="0"/>
              <a:t>continues on globalisation and ecology, human rights, and poverty </a:t>
            </a:r>
            <a:endParaRPr lang="nl-NL" dirty="0" smtClean="0"/>
          </a:p>
          <a:p>
            <a:r>
              <a:rPr lang="nl-NL" dirty="0" smtClean="0"/>
              <a:t>      and </a:t>
            </a:r>
            <a:r>
              <a:rPr lang="nl-NL" dirty="0"/>
              <a:t>social exclusion through the transition </a:t>
            </a:r>
            <a:r>
              <a:rPr lang="nl-NL" dirty="0" smtClean="0"/>
              <a:t>period.</a:t>
            </a:r>
          </a:p>
          <a:p>
            <a:endParaRPr lang="nl-NL" dirty="0"/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   CEC </a:t>
            </a:r>
            <a:r>
              <a:rPr lang="nl-NL" dirty="0"/>
              <a:t>hire a </a:t>
            </a:r>
            <a:r>
              <a:rPr lang="nl-NL" dirty="0" smtClean="0"/>
              <a:t>new communication </a:t>
            </a:r>
            <a:r>
              <a:rPr lang="nl-NL" dirty="0"/>
              <a:t>officer in </a:t>
            </a:r>
            <a:r>
              <a:rPr lang="nl-NL" dirty="0" smtClean="0"/>
              <a:t>2014</a:t>
            </a:r>
          </a:p>
          <a:p>
            <a:pPr>
              <a:buFont typeface="Wingdings" pitchFamily="2" charset="2"/>
              <a:buChar char="q"/>
            </a:pP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    </a:t>
            </a:r>
            <a:r>
              <a:rPr lang="en-GB" dirty="0" smtClean="0"/>
              <a:t>CEC is starting to organise a conference of the churches on the so-called</a:t>
            </a:r>
          </a:p>
          <a:p>
            <a:r>
              <a:rPr lang="en-GB" dirty="0" smtClean="0"/>
              <a:t>       social dimension of the Economic and Monetary Union. 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EU-Presidency meeting: Athens CEC was in Greece to talk with H.E. Mr.</a:t>
            </a:r>
          </a:p>
          <a:p>
            <a:r>
              <a:rPr lang="en-GB" dirty="0" smtClean="0"/>
              <a:t>      </a:t>
            </a:r>
            <a:r>
              <a:rPr lang="en-GB" dirty="0" err="1" smtClean="0"/>
              <a:t>Dimitris</a:t>
            </a:r>
            <a:r>
              <a:rPr lang="en-GB" dirty="0" smtClean="0"/>
              <a:t> KOURKOULAS, Deputy Minister for European Affairs.  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Conference: </a:t>
            </a:r>
            <a:r>
              <a:rPr lang="en-GB" i="1" dirty="0" smtClean="0"/>
              <a:t>Youth employment in Europe – a challenge for Churches?</a:t>
            </a:r>
          </a:p>
          <a:p>
            <a:r>
              <a:rPr lang="en-GB" dirty="0" smtClean="0"/>
              <a:t>      March 2014 - Brussels.</a:t>
            </a:r>
          </a:p>
          <a:p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S</a:t>
            </a:r>
            <a:r>
              <a:rPr lang="et-EE" dirty="0" smtClean="0"/>
              <a:t>ummer human rights </a:t>
            </a:r>
            <a:r>
              <a:rPr lang="fr-CH" dirty="0" smtClean="0"/>
              <a:t>course – </a:t>
            </a:r>
            <a:r>
              <a:rPr lang="et-EE" dirty="0" smtClean="0"/>
              <a:t>Serbia </a:t>
            </a:r>
            <a:r>
              <a:rPr lang="fr-CH" dirty="0" smtClean="0"/>
              <a:t> August </a:t>
            </a:r>
            <a:r>
              <a:rPr lang="et-EE" dirty="0" smtClean="0"/>
              <a:t>2014</a:t>
            </a:r>
            <a:endParaRPr lang="fr-CH" dirty="0" smtClean="0"/>
          </a:p>
          <a:p>
            <a:r>
              <a:rPr lang="et-EE" dirty="0" smtClean="0"/>
              <a:t> </a:t>
            </a:r>
            <a:endParaRPr lang="nl-NL" dirty="0" smtClean="0"/>
          </a:p>
          <a:p>
            <a:pPr>
              <a:buFont typeface="Wingdings" pitchFamily="2" charset="2"/>
              <a:buChar char="q"/>
            </a:pPr>
            <a:r>
              <a:rPr lang="nl-NL" dirty="0" smtClean="0"/>
              <a:t>   </a:t>
            </a:r>
            <a:r>
              <a:rPr lang="fr-CH" dirty="0" smtClean="0"/>
              <a:t>Training </a:t>
            </a:r>
            <a:r>
              <a:rPr lang="et-EE" dirty="0" smtClean="0"/>
              <a:t>F</a:t>
            </a:r>
            <a:r>
              <a:rPr lang="fr-CH" dirty="0" err="1" smtClean="0"/>
              <a:t>reedom</a:t>
            </a:r>
            <a:r>
              <a:rPr lang="fr-CH" dirty="0" smtClean="0"/>
              <a:t> of </a:t>
            </a:r>
            <a:r>
              <a:rPr lang="et-EE" dirty="0" smtClean="0"/>
              <a:t>R</a:t>
            </a:r>
            <a:r>
              <a:rPr lang="fr-CH" dirty="0" err="1" smtClean="0"/>
              <a:t>eligion</a:t>
            </a:r>
            <a:r>
              <a:rPr lang="fr-CH" dirty="0" smtClean="0"/>
              <a:t> and </a:t>
            </a:r>
            <a:r>
              <a:rPr lang="fr-CH" dirty="0" err="1" smtClean="0"/>
              <a:t>belief</a:t>
            </a:r>
            <a:r>
              <a:rPr lang="fr-CH" dirty="0" smtClean="0"/>
              <a:t> in</a:t>
            </a:r>
            <a:r>
              <a:rPr lang="et-EE" dirty="0" smtClean="0"/>
              <a:t> Germany</a:t>
            </a:r>
            <a:r>
              <a:rPr lang="fr-CH" dirty="0" smtClean="0"/>
              <a:t> </a:t>
            </a:r>
            <a:r>
              <a:rPr lang="et-EE" dirty="0" smtClean="0"/>
              <a:t>for 2014 hosted by the</a:t>
            </a:r>
            <a:endParaRPr lang="fr-CH" dirty="0" smtClean="0"/>
          </a:p>
          <a:p>
            <a:r>
              <a:rPr lang="fr-CH" dirty="0" smtClean="0"/>
              <a:t>      </a:t>
            </a:r>
            <a:r>
              <a:rPr lang="et-EE" dirty="0" smtClean="0"/>
              <a:t> Baptist </a:t>
            </a:r>
            <a:r>
              <a:rPr lang="fr-CH" dirty="0" smtClean="0"/>
              <a:t>Union. </a:t>
            </a:r>
            <a:r>
              <a:rPr lang="et-EE" dirty="0" smtClean="0"/>
              <a:t>(</a:t>
            </a:r>
            <a:r>
              <a:rPr lang="fr-CH" dirty="0" smtClean="0"/>
              <a:t>An </a:t>
            </a:r>
            <a:r>
              <a:rPr lang="fr-CH" dirty="0" err="1" smtClean="0"/>
              <a:t>idea</a:t>
            </a:r>
            <a:r>
              <a:rPr lang="fr-CH" dirty="0" smtClean="0"/>
              <a:t> for </a:t>
            </a:r>
            <a:r>
              <a:rPr lang="fr-CH" dirty="0" err="1" smtClean="0"/>
              <a:t>Baptists</a:t>
            </a:r>
            <a:r>
              <a:rPr lang="fr-CH" dirty="0" smtClean="0"/>
              <a:t> in </a:t>
            </a:r>
            <a:r>
              <a:rPr lang="fr-CH" dirty="0" err="1" smtClean="0"/>
              <a:t>Estonia</a:t>
            </a:r>
            <a:r>
              <a:rPr lang="fr-CH" dirty="0" smtClean="0"/>
              <a:t>?)</a:t>
            </a:r>
          </a:p>
          <a:p>
            <a:r>
              <a:rPr lang="nl-NL" dirty="0"/>
              <a:t/>
            </a:r>
            <a:br>
              <a:rPr lang="nl-NL" dirty="0"/>
            </a:br>
            <a:endParaRPr lang="en-GB" dirty="0" smtClean="0"/>
          </a:p>
          <a:p>
            <a:pPr>
              <a:buFont typeface="Wingdings" pitchFamily="2" charset="2"/>
              <a:buChar char="Ø"/>
            </a:pPr>
            <a:endParaRPr lang="fr-BE" dirty="0"/>
          </a:p>
          <a:p>
            <a:pPr>
              <a:buFont typeface="Wingdings" pitchFamily="2" charset="2"/>
              <a:buChar char="Ø"/>
            </a:pPr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7048649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1029" descr="200239609-0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1" y="0"/>
            <a:ext cx="9144000" cy="6003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928662" y="571480"/>
            <a:ext cx="821533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fr-CH" dirty="0" smtClean="0"/>
              <a:t>   </a:t>
            </a:r>
            <a:r>
              <a:rPr lang="et-EE" dirty="0" smtClean="0"/>
              <a:t>2015 for the Nord</a:t>
            </a:r>
            <a:r>
              <a:rPr lang="fr-CH" dirty="0" smtClean="0"/>
              <a:t>i</a:t>
            </a:r>
            <a:r>
              <a:rPr lang="et-EE" dirty="0" smtClean="0"/>
              <a:t>c region - summer human rights Stockholm </a:t>
            </a:r>
            <a:r>
              <a:rPr lang="fr-CH" dirty="0" smtClean="0"/>
              <a:t>. </a:t>
            </a:r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2015 training FORB in Türkiye</a:t>
            </a:r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2013 </a:t>
            </a:r>
            <a:r>
              <a:rPr lang="en-GB" dirty="0" smtClean="0"/>
              <a:t>13 countries i</a:t>
            </a:r>
            <a:r>
              <a:rPr lang="it-IT" dirty="0" smtClean="0"/>
              <a:t>n Palermo, </a:t>
            </a:r>
            <a:r>
              <a:rPr lang="en-GB" dirty="0" smtClean="0"/>
              <a:t>Italy for training on social, economic and</a:t>
            </a:r>
          </a:p>
          <a:p>
            <a:r>
              <a:rPr lang="en-GB" dirty="0" smtClean="0"/>
              <a:t>      cultural rights.</a:t>
            </a:r>
          </a:p>
          <a:p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fr-CH" dirty="0" smtClean="0"/>
              <a:t>   Participation </a:t>
            </a:r>
            <a:r>
              <a:rPr lang="en-GB" dirty="0" smtClean="0"/>
              <a:t>European NGO platform on asylum and migration</a:t>
            </a:r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Climate Change Conference Warsaw 2013, one day seminar on the role of</a:t>
            </a:r>
          </a:p>
          <a:p>
            <a:r>
              <a:rPr lang="en-GB" dirty="0" smtClean="0"/>
              <a:t>      ethics, lifestyle, solidarity and global justice in environmental protection and</a:t>
            </a:r>
          </a:p>
          <a:p>
            <a:r>
              <a:rPr lang="en-GB" dirty="0" smtClean="0"/>
              <a:t>      climate change. </a:t>
            </a:r>
          </a:p>
          <a:p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"Collective Complaint" to the European Committee on Social Rights</a:t>
            </a:r>
          </a:p>
          <a:p>
            <a:r>
              <a:rPr lang="en-GB" dirty="0" smtClean="0"/>
              <a:t>       (ECSR) against the Netherlands.</a:t>
            </a:r>
          </a:p>
          <a:p>
            <a:pPr>
              <a:buFont typeface="Wingdings" pitchFamily="2" charset="2"/>
              <a:buChar char="q"/>
            </a:pPr>
            <a:endParaRPr lang="fr-CH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 Situation of Spanish pastors </a:t>
            </a:r>
          </a:p>
          <a:p>
            <a:pPr>
              <a:buFont typeface="Wingdings" pitchFamily="2" charset="2"/>
              <a:buChar char="q"/>
            </a:pPr>
            <a:endParaRPr lang="en-GB" dirty="0" smtClean="0"/>
          </a:p>
          <a:p>
            <a:pPr>
              <a:buFont typeface="Wingdings" pitchFamily="2" charset="2"/>
              <a:buChar char="q"/>
            </a:pPr>
            <a:r>
              <a:rPr lang="en-GB" dirty="0" smtClean="0"/>
              <a:t>    First EU Forum on labour trafficking – Vilnius 2013.</a:t>
            </a:r>
            <a:endParaRPr lang="en-GB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ww.ceceurope.org/uploads/pics/Leaflet_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714356"/>
            <a:ext cx="2286007" cy="479215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500430" y="8572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 smtClean="0"/>
              <a:t>To </a:t>
            </a:r>
            <a:r>
              <a:rPr lang="en-GB" b="1" dirty="0" smtClean="0"/>
              <a:t>read</a:t>
            </a:r>
            <a:r>
              <a:rPr lang="en-GB" dirty="0" smtClean="0"/>
              <a:t> the leaflet select your language: </a:t>
            </a:r>
          </a:p>
          <a:p>
            <a:r>
              <a:rPr lang="en-GB" dirty="0" smtClean="0">
                <a:hlinkClick r:id="rId3" action="ppaction://hlinkfile" tooltip="Initiates file download"/>
              </a:rPr>
              <a:t>CZ</a:t>
            </a:r>
            <a:r>
              <a:rPr lang="en-GB" dirty="0" smtClean="0"/>
              <a:t> - </a:t>
            </a:r>
            <a:r>
              <a:rPr lang="en-GB" dirty="0" smtClean="0">
                <a:hlinkClick r:id="rId4" action="ppaction://hlinkfile" tooltip="Initiates file download"/>
              </a:rPr>
              <a:t>DE</a:t>
            </a:r>
            <a:r>
              <a:rPr lang="en-GB" dirty="0" smtClean="0"/>
              <a:t> - </a:t>
            </a:r>
            <a:r>
              <a:rPr lang="en-GB" dirty="0" smtClean="0">
                <a:hlinkClick r:id="rId5" action="ppaction://hlinkfile" tooltip="Initiates file download"/>
              </a:rPr>
              <a:t>EN</a:t>
            </a:r>
            <a:r>
              <a:rPr lang="en-GB" dirty="0" smtClean="0"/>
              <a:t> - </a:t>
            </a:r>
            <a:r>
              <a:rPr lang="en-GB" dirty="0" smtClean="0">
                <a:hlinkClick r:id="rId6" action="ppaction://hlinkfile" tooltip="Initiates file download"/>
              </a:rPr>
              <a:t>FR</a:t>
            </a:r>
            <a:r>
              <a:rPr lang="en-GB" dirty="0" smtClean="0"/>
              <a:t> - </a:t>
            </a:r>
            <a:r>
              <a:rPr lang="en-GB" dirty="0" smtClean="0">
                <a:hlinkClick r:id="rId7" action="ppaction://hlinkfile" tooltip="Initiates file download"/>
              </a:rPr>
              <a:t>GR</a:t>
            </a:r>
            <a:r>
              <a:rPr lang="en-GB" dirty="0" smtClean="0"/>
              <a:t> - </a:t>
            </a:r>
            <a:r>
              <a:rPr lang="en-GB" dirty="0" smtClean="0">
                <a:hlinkClick r:id="rId8" action="ppaction://hlinkfile" tooltip="Initiates file download"/>
              </a:rPr>
              <a:t>HU</a:t>
            </a:r>
            <a:r>
              <a:rPr lang="en-GB" dirty="0" smtClean="0"/>
              <a:t> - </a:t>
            </a:r>
            <a:r>
              <a:rPr lang="en-GB" dirty="0" smtClean="0">
                <a:hlinkClick r:id="rId9" action="ppaction://hlinkfile" tooltip="Initiates file download"/>
              </a:rPr>
              <a:t>IT</a:t>
            </a:r>
            <a:r>
              <a:rPr lang="en-GB" dirty="0" smtClean="0"/>
              <a:t> - </a:t>
            </a:r>
            <a:r>
              <a:rPr lang="en-GB" dirty="0" smtClean="0">
                <a:hlinkClick r:id="rId10" action="ppaction://hlinkfile" tooltip="Initiates file download"/>
              </a:rPr>
              <a:t>P</a:t>
            </a:r>
            <a:r>
              <a:rPr lang="en-GB" dirty="0" smtClean="0"/>
              <a:t> - </a:t>
            </a:r>
            <a:r>
              <a:rPr lang="en-GB" dirty="0" smtClean="0">
                <a:hlinkClick r:id="rId11" action="ppaction://hlinkfile" tooltip="Initiates file download"/>
              </a:rPr>
              <a:t>SK</a:t>
            </a:r>
            <a:r>
              <a:rPr lang="en-GB" dirty="0" smtClean="0"/>
              <a:t> - </a:t>
            </a:r>
            <a:r>
              <a:rPr lang="en-GB" dirty="0" smtClean="0">
                <a:hlinkClick r:id="rId12" action="ppaction://hlinkfile" tooltip="Initiates file download"/>
              </a:rPr>
              <a:t>SP </a:t>
            </a:r>
            <a:endParaRPr lang="en-GB" dirty="0"/>
          </a:p>
        </p:txBody>
      </p:sp>
      <p:pic>
        <p:nvPicPr>
          <p:cNvPr id="93188" name="Picture 4" descr="http://csc.ceceurope.org/typo3temp/pics/1cb0827632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857884" y="2500306"/>
            <a:ext cx="2500330" cy="3546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http://wordsbydesign.co.uk/blog/wp-content/uploads/2013/10/orthodox-handbook-3_Layou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65058"/>
            <a:ext cx="5151442" cy="6692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1" name="Picture 3" descr="C:\Users\gli\AppData\Local\Microsoft\Windows\Temporary Internet Files\Content.Outlook\05B1TXVY\foto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18084" y="0"/>
            <a:ext cx="5507831" cy="6858000"/>
          </a:xfrm>
          <a:prstGeom prst="rect">
            <a:avLst/>
          </a:prstGeom>
          <a:noFill/>
        </p:spPr>
      </p:pic>
      <p:pic>
        <p:nvPicPr>
          <p:cNvPr id="89092" name="Picture 4" descr="C:\Users\gli\AppData\Local\Microsoft\Windows\Temporary Internet Files\Content.Outlook\05B1TXVY\foto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357166"/>
            <a:ext cx="1484062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 descr="Buda bridge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0"/>
            <a:ext cx="9144000" cy="5733256"/>
          </a:xfrm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251520" y="116632"/>
            <a:ext cx="4760470" cy="28623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6000" dirty="0" smtClean="0">
                <a:solidFill>
                  <a:schemeClr val="bg1"/>
                </a:solidFill>
              </a:rPr>
              <a:t>Content of </a:t>
            </a:r>
          </a:p>
          <a:p>
            <a:r>
              <a:rPr lang="fr-CH" sz="6000" dirty="0" smtClean="0">
                <a:solidFill>
                  <a:schemeClr val="bg1"/>
                </a:solidFill>
              </a:rPr>
              <a:t>the Assembly</a:t>
            </a:r>
          </a:p>
          <a:p>
            <a:r>
              <a:rPr lang="fr-CH" sz="6000" dirty="0" smtClean="0">
                <a:solidFill>
                  <a:schemeClr val="bg1"/>
                </a:solidFill>
              </a:rPr>
              <a:t>in Budapest</a:t>
            </a:r>
            <a:endParaRPr lang="sv-SE" sz="6000" dirty="0">
              <a:solidFill>
                <a:schemeClr val="bg1"/>
              </a:solidFill>
            </a:endParaRPr>
          </a:p>
        </p:txBody>
      </p:sp>
      <p:pic>
        <p:nvPicPr>
          <p:cNvPr id="10" name="Bildobjekt 9" descr="Buda apc.jpg"/>
          <p:cNvPicPr>
            <a:picLocks noChangeAspect="1"/>
          </p:cNvPicPr>
          <p:nvPr/>
        </p:nvPicPr>
        <p:blipFill>
          <a:blip r:embed="rId5" cstate="print"/>
          <a:srcRect l="14909" r="3782"/>
          <a:stretch>
            <a:fillRect/>
          </a:stretch>
        </p:blipFill>
        <p:spPr>
          <a:xfrm flipH="1">
            <a:off x="5580112" y="4005064"/>
            <a:ext cx="3096344" cy="15841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Bildobjekt 10" descr="Buda voting.jpg"/>
          <p:cNvPicPr>
            <a:picLocks noChangeAspect="1"/>
          </p:cNvPicPr>
          <p:nvPr/>
        </p:nvPicPr>
        <p:blipFill>
          <a:blip r:embed="rId6" cstate="print"/>
          <a:srcRect l="10406"/>
          <a:stretch>
            <a:fillRect/>
          </a:stretch>
        </p:blipFill>
        <p:spPr>
          <a:xfrm>
            <a:off x="5580112" y="1628800"/>
            <a:ext cx="3099804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Bildobjekt 11" descr="Buda samtal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39752" y="3573016"/>
            <a:ext cx="3027363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ttp://static.uni-graz.at/uploads/pics/Cover_OEK_Forum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0025" y="285728"/>
            <a:ext cx="5133975" cy="6429375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1428736"/>
            <a:ext cx="385762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/>
              <a:t>The 4th Consultation of the Theological Faculties in Europe was held from the 25th to the 28th of September 2013 at the</a:t>
            </a:r>
          </a:p>
          <a:p>
            <a:r>
              <a:rPr lang="en-GB" dirty="0" smtClean="0"/>
              <a:t>Theological Faculty of Graz.</a:t>
            </a:r>
          </a:p>
          <a:p>
            <a:endParaRPr lang="en-GB" dirty="0" smtClean="0"/>
          </a:p>
          <a:p>
            <a:r>
              <a:rPr lang="en-GB" dirty="0" smtClean="0"/>
              <a:t>The focus of the meeting was on identifying and analysing the economic, social and</a:t>
            </a:r>
          </a:p>
          <a:p>
            <a:r>
              <a:rPr lang="en-GB" dirty="0" smtClean="0"/>
              <a:t>psychological challenges that impact on human dignity. </a:t>
            </a:r>
          </a:p>
          <a:p>
            <a:endParaRPr lang="en-GB" dirty="0" smtClean="0"/>
          </a:p>
          <a:p>
            <a:r>
              <a:rPr lang="en-GB" dirty="0" smtClean="0"/>
              <a:t>It brought together academics from Eastern and Western European institutes of higher studies.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2844" y="5572140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2" name="AutoShape 4" descr="data:image/jpeg;base64,/9j/4AAQSkZJRgABAQAAAQABAAD/2wCEAAkGBxQQEBEQEBIUFRAXFBQQFQ8QFBQQEBUQFBUWFhQVFBQYHCggGBonHBQUITEhJSkrLi4uFx8zODMsNygtLisBCgoKDg0OGxAQGywkICQsLCwsLCwsLCwsLCwsLCwsLCwsLCwsLCwsLCwsLCwsLCwsLCwsLCwsLCwsLCwsLCwsLP/AABEIAKUBMQMBEQACEQEDEQH/xAAcAAABBQEBAQAAAAAAAAAAAAAAAQMEBQYCBwj/xAA9EAABAwIDBAcGBQQABwAAAAABAAIDBBEFEiEGMUFREyIyYXGBkQdCUqGxwRQjYnLRM4KS4RUWQ1NzovH/xAAbAQEAAgMBAQAAAAAAAAAAAAAABAUBAwYCB//EADERAAICAgEDAgUDAwQDAAAAAAABAgMEESEFEjETQSIyUWGBBnGhFBWRQrHB8CMz0f/aAAwDAQACEQMRAD8A9xQAgBACAEAIAQAgBACAEAIAQAgBACAEAIAQAgBACAEAIAQAgBACAEAIAQAgBACAEAIAQAgBACAEAIAQAgBACAEAIAQAgBACAEAIAQAgBACAEAIAQAgBACAEBExXEWU0L55TZjRc8zyA71hvS2e663ZLtieLbQbd1FU85HmKK/VjYbG36jxKjysbL6nChWueWcYRtvVU5FpC5vwydYfNYU2jNmNXPyj0LAdvmzgdLC9v62DMxe1cvciWdJnrcH/k1tHWMlbmjcCPmPEcFuTT8FZZVOt6ktEhZNZQ7U7QCjaxrRmmeSGNO4Ab3HuUPNyljw7vcmYWI8ievYgYViFRJ13Sf25RlXL/AN3y5T4ZPyMeiv4VH+TSUVRnGujhvHDxC6bAzP6mG3w15Km2vsfHgkqcagQAgBACAEAIAQAgBACAEAIAQAgBACAEAIAQAgBACAEAIAQAgBACAEB5p7Xa8kw0oPVsZXDmdzb/ADUa+XsdB0XF7oysf7HmMlPyWlMt50lrs3hHSuMkn9Np7PxO/hZNah28s2rdBYaDkNy9GNFjgVaYpmEHquIa4cwdF6hLTImbQrKn9Vyb1SjmDzf2nxOZUU1R/wBPKYieAde/z+yp+rVOUdl30exJuLH8CxQNbv0XINyrkTsvGc3tGswJ+fNIOybNHfbeV0/Qq59srJeH4KPMXZqHuWy6AhAgBACAEAIAQAgBACAEAIAQAgBACAaqqhsTHSSODWNFy5xsAPFEm3pA86xP2tRB5ZTRF4Bt0jzkafAb7KdXhN/MzGybg3tGZIQJmBoPvMN7eRWyWAmvgY2bakq2StD43BzTxBVfOuUHqS0ZH15AIAQAgBACAEAIAQAgPLfa5QOE0M47LmmM9zmm4+R+SiZEednVdAui65Vvz5PPi+29Ry/cEzY4G0NgjtxGbzK2rwQLlqeifdZNWgFY2FzJH9kOaSBv0PBO5LlmJVSsi4x8tGuG2UDonvbmzNaXCMjVx4ALc8iKi2c/PpGRCSTR4pj9ZUVU5kqJXanMGZj0bRwDW7tFUyyvUTLCGGqmkXODPygdcutbQ9nzCqLvm3os4w3HWz0bBtqXdVj425dw6PSw/aptPW3XqNkePsU2V0tLcoy/ya6GQOAcNxXR1Wxtipxe0yjlFxemdrYeQQAgBACAEAIAQAgBACAEAIAQAsA8Z9rW0bp5jRxm0MZ69vfl7+4K6wsTUO9+WYZ5s5tlIlDRgtMJppH9YHKz4jqT4BSqcRv4pcHly0azCa2WmIdHNID4tynxbZSbMauce2UUa/UPSdltpxU/lyWEvAjQO8uBXO5uA6Pij4NkZ7NMq02AgBACAEAIAQAgEKA829quPROjZSxkOkDw9xbqGAAi1+eqj3STWi/6PROE3bJcaPJ6qJ1y4G4+ihyidRXcjZbLVeeADi3q/wAL3B8GnKj8fd9S5zL2RdFRjjXuLA0EjuF9V4ntk/DcIpuTOKTDJNC5wZ3dp3osKDF2RX4ithX4LDldI9ztASSMrflZeZUw8kSc1JcxRjYq8sOhNr6eCiTpjIrlc0+D0X2fl035jt19PAKjzIRjYoI9ZNv/AIdv3PVMObZnmV1HSYuOOtnM3v4iUrM0ggBACAEAIAQAgBACAEAIAQAgAoD5sxprm1EzZL5+kfe/PMV2VaTrj2/Q8kGGn6R7WcN58AvVdKlLb8IxJ6RpYwAABuGllKZoOwVgwTMLqjFNG9p1DgfmtF9anW4v6BcM9rjdcA8wCuKa09Es6WACAEAIAQGH9o+0klL0MUD8shJkcRY9QaAeZ+i02za4Rb9LxI27lNbRmaXb2oOj5S088rSPotPqz+pbf27Ff+k5xPFqmdtnVDy08GkNaf8AGy8Oyb9yTVgY8OYxMfin5Qt7x3fytfcToUbZBw+CaV1mNLu86AeLl6T2LK4rnwbbC6LoGZb3cTdxG6/cvRHbbJt0POgzINBmQaBlKKkSQ27THNvycRYHy3qvzc6NHw63s0ZXw172RIfZaLdaoN/0tCrf7lN+IoqfWgvqa/Z7BhRR5MwIAsDx81Xzm5zc5C+71UoxXg2FEbxsP6Qu3wtf08NfQpreJsfUo1ggBACAEAIAQAgBACAbnmDGl7zZoFyTuAXmUlFOTPUYuT7V5M7/AMyPkdaCMZfife58huXO5HXu2XbVHZaf26MI7tlz9ifSYubhszMt9A5pu2/fyW7E63GyShatN/4I1mItbrey3V8QgQHlntWwRjZGVAsBJdrv/IOPmPor7peQ3FwfseWedYY9rZ3sDgTlFrG/HULoKluDZ5muC6BXo0nQKwYElnyDMN4sR48FhQ7uD1FbZIm2xrH76hwHJtmj5KI+l0w57TeSMM20qonhxlLxxbJ1mkKPbgUyWta/YbPSdntsYKuzSejl+Bx0J/SeKo8np1tPK5X1MpmkUAyCARAeH7fVvS4hPfcw9EPBot9bqHY9yZ1/Tq+zGj9+TOuctZLaNLhtMGxNDmgm1zcA6lDc9rhMkdAz/ts/xCaHdP6seDtLDQchoEPGhboAug0LdDGgug0WuzeHdNJJZxa5rMwtrc8AVFyOnQyntvTRA6jkOmC43tmLn25qsxb1W2JboCdxtzVZ/bal7tkVKL9jUbP4o+YNdI65+SqMqtVvSJc6o9m0j0nCH3hYe5dp0uXdiwf2OYyVq1omKwNAIAQAgBACAEAIAQAgMv7QJy2njaOy+VrXeAa429QPRVXV5SWPwWfSYp37fsiFgLhay4uGu/kn5qey1qrZTyspFzjrgg177kWOHVQ6GNz3AdXe4gbtOK7fp7nZjwk1zog5CUbJJETEtq6SnBMk7L/Cw53HwAVlDEun4iadnj2322xxCRrGNLKdhJaD2nOOmY8vBXOFjegtvyzGzC5TDIJWatvc+e+6uqLlvTM8NaNlG+4B5i63taeiKzsFeQNVkBkb1TqNbE2uvdc1B8nqDSfJHgw93vuA7m9Y+u5e52p8JHuVi9iXHRxj3S7vcSfkNFH5Nbmy72Yw0T1MUYY3LfM6zRo1up19FDzbfSpcjMdtnswC40kCoAQHhntAoHRV85I0e7pWnmHf7uoNq1JnY9NsU8aKXtwZ6nF3saeLgF5RPhHk14KwZ0LdZMaC6DQt0MaC6DRYYNhMlU/KzRo7TzuH8le4QcmRMvLrxo7l59kaxmxcOWznyF3xB1te4WW70YlE+s3920loYiww4dHK8SZ5H/lx3FiL8+ZUXLuWJS5759jbLJ/r5xi1pLlnnuP7KOa1r2glzju4kk7/AFK53Gy5SlqXuWHdXNPt9iTgEToXOhlBbIw5XNPArR1CtqT2bYSU6to9R2amDoAOLSQfqui6HYpYqj9Dm8+Djbv6lsrghAgBACAEAIAQAgBACArsewsVUDoibE9ZrvheNxWjIpV1bgzdj3OmxTRgg2eldlljcCPfaC5hHMELjMrpttcvB0kb6chb2GIYy/o7gHW4HC5W7pnR7Mu5Rm9R92R75VY8e7y/YxEsznEkk3vzK+z0U11VxhBcJaOcnJyk2x5+DTGMy9E7o7XLu7nZQI9awZ3egpru8fn9zY8eyK20ZmvIHYBc4+63X1Vm8aTNSFoMPkdrIMjeW8kfZZrxtS2zEpJeC/ZoLDcpbNB2CsaAt1gHQKwYFBTQNlsBVQ04nqZ5GsADYwXG2+5Nhx4Kk6tCy1xrrW/c21Iv4PaJRPfkD3Dhncwhnqq19IylHejbs1MMzXtDmODmnUEG4KrZRcXqSMjiwCqx3AIaxuWVuo7Lxo4LxKCl5JONl2UPcf8AB5btHsRNSO6Vg6SJpDszR1gO8KNKtxOnwep1XNKXDEpWmUtEYLnO3BupK1Lb8FjZJVrc3pIb2ijlo3sjeGhzm57dogXtYpNOPk94E6sqLlHwnorKbFznDZLWO5w+68Kf1JlmIu3cS4zL2QdCjU2G86IYfC2z1PB6ZlLDHES0OIBNyAXPO9ToJRWjicq2eRZKetr/AILJeyIZOuqfxFXkGscWncX+8fsuR6zketcql4RdUV+jjdz8y/2LinpQ94cRow3H7lv6ZiK231GuI+P3IVlrhHS9zJbf0PRVEVW3sv8Ayn/vHZPmNPJSesY/cu9Fh0m/h1snbJ1uWQNO54t58FVdGyPSyPTfiX+576nT3Q2vY2i7M58EAIAQAgBACAEAIAQEPFMRZTxmR+69g0b3OO4BaMjIhRDvkbqKJXT7ImJxzGKmobZv5UXEN7ZHe7+FzGT1qVvwxWkX2Lg01S23tlDLCMhBPC9+R5qDRfZC1Sg+dljbCE46kuDLbO0P4msDGuzNBzvab6Anq2+a+iZ/V5YPT5R/1TWl9tnM0Vqdrk1xE9hrZWU9M8utlDDodx0tZcHgUztuhXD5m0erJ7bkzx8v1NtBfcNF92rh2wSfOkU7e2JdezydApoHQKwBQVgwdArGgLdYBU7QMdZjhewJBHDuUvFcdtM30NcplXDVc1vspWto3SgbPZLaKqpiDGbwneyQ2YR3X+yo8zCouWpefqvJpclE9b2f2njq+r2JbdgkEHnlI3rlsvAso58r6mYzTLy6gnoQoCJS4dDCXOjjYwnUuaAF5UUuUbrMi21KM5Nnj23OICqrJHsN2NAiaeBDd59SVAul3SO86NS8fGSfl8manZofVadbLpSRpKZ3UbffYLYvBVTXxMdExb1hvHWF91xqs70a3BS+F+5U4jiktRIZZXkvvcG9g39o4LzKbk9k3HxKqIdkI8f98l7gu3dRTjJIeljtbraPbpwd/K2xuklorcvoNFz7ofC/4LHZnEbDMQcxuesLXJ1uuRzqbKrO5ryQs3G0lH6HoWE1TXxNLfAjiHcbrremTrnjx9P/AKzlsquULGpDO0eHfiqaSHQOIu0ng8atUrIq9WtxMY93pWKZ59hs7mExvu2VhsQdCHBcLk1Tps34aOpbjdDuXKZ6FgeKCZuV39Qb+8cwuq6X1BZMO2XzLyc5mYrqlteC0VsQhUAIAQAgBACAEAIDCe0XEWtlpYr69d5HAA2Db/NUfWvigorz5LrpEWnKX4JGF1McjA11ty5SCiuJG7IrshLuRHxjZhk7HNY8sJ4t1+Sl403RarF8WvY1vLnKDhL3IWxOyH4DOXOzyOdmMlrXHAW4WCldQz7M61TmtJexpTjCvsj+SB7RMWuW0zDu677fILs/0V0zulLMmuFxH/lkDKnpdi/JiQV9G0V50CsAVAKCsA6BWDB1dYAoKAHAOBa7UH18ljlcoJtPZFiwuJrs2rjwDgAB5cVtlfZJaNruk1onZlo0aR+jq3RPbIw2c0hwPgvFtcbIuMvcynrk9WxTa2CmiifKTmkaHNjaLusRqe4Lgr2qpOL9i2w8KzJfw8fdnNNthTSMzh5HNpaS70C0q6DJFnR8mEu3WzJbV7cGZjoaYOY06Oldo4jiGjgtNmRviJedO6F6bVl3L9kYPUKMdH26O4mdI4M9e5vFZSPEptIvAVkjBmQaIUlBc3DgBycDp4EJpG+OQ0uUOU9C1hzE53cNLMHlxKJI8zulPhcL+SayqyEO1texPIKB1Gr1Kv2IV3bGOma3AsRyOvfqnePuqvpWTKjIUPaXBR9Qx1KG/dGhOMMG8rtjnDH7Z4hTutOx4bO3Q23PbyPf3quz8FXx2vJYYOY6ZdsvlYbMYwx8kRDwCSNL624rnMLDvhlxcU1p8lpm2Vupvfk9Ja9doc2LdAdoAQAgBACAEAhNlhg80xFn4ueWUi4Jytv8DdB/PmuG6jmOd7aZ1ePFUUqPuUeNtdSsL4S7PwjF3AnwXnESyJ9ske7LUoNhgG2szgBJHc82fwVtvwlW9wl/k0KmFvsTse28dEWwsiPSuF7u7LQeJVx+n/0/Pqcu6UtQT515K/L7Md68sx5c+eT3nyON7AFzifAL6/TTTiUquHwxiijlJze2WlXstVxQPqJIC2NozHM5odb9q0w6jjTsVcZcsdjKJlQLgG4J3A8fAqf2+6PLi0PArzo8nQKwBboYOgVjQFBWAdXTQC6xoCgpoD1NC6R7Y2C7nENA7ytdk1XFyl4QS2G1NTnqntvdsdoW/tYLfW6+bZFvqWyl9Wd3gU+njx178lbDUuj1B0Wjt34LCFrXEuSa+nkcA4ZRf3XHVeNFhC2C4ezllFIe0A0cyb/ILGmepXV+3JNp4GxizdSd7jvP+l6IzbkO3QaDMg0JmQaDMg0M1THPaWtNr77clupipNp+Ck65Nwqjr6kihMwAaXnKOQsT4lea+mUV2eolyc7bn3WQ7ZFvZzxYkqeQgZs+JD19fFAaXA8CihsWsAPO2qA1cR0QDl0A+gBACAEAIAQFVtNV9FTSEdojI3xdooefd6VEpEvCq9S+KMxhUGVi+fN7bZd5E9y0TtnMOEtQ6ocLtZdjAd2d3aPpp5rpv0/j8O1kHqFnbCNa8+SbV7IU73mRjeicTd3R2DT/AG7lb5PTar3t8EWjqFtK15RmNofZoZqlk0E2VpaGPEl3EW4s/hdH0bLp6dQ6lH/v3It90rpbka7Z7ZuChbaJt3kdaV2r3efAdwWjLzrcmW5vj6exqS0QPaTWiLDai+94Ebe8uK29Krc8qOvbkyeBOfmblPiDyPBd0uHtGNFjRy5mNJ3218ViS0zTJaY+CvJ5FBWNA6ugFusGBbrBksWYJUmPpWwSFlr3AF7cw29z5BRHm46n2Oa2Z7WM0uHzSnKyKQnva5oHiTuXuzJprW5SX+THazebMbPCl/NlIdNbQDVrBxseJ71zPUep+v8ABD5f9zdCGjyzEJbzSk8ZHn/2K5h+T6BUtVxX2QlKM72tO69z5apvSNtcNyL7MtZL0GdBoTOhnQmdBoTOhntEL0HacmXvQxLUVtsssJhL7mxA7xZS6INcs5Hr2VCyUYQe9F5DRKSc+WEFIgLKngsgLOBqAmxoB1ASUAIAQAgBACAye2s93QwjmZCPDQfdc9167tgofkuekw+az8Ec9SLyXJJcEj5rDSYLCI4GNBvpcn9R1K+g9PhCGPGMH7fyU2VNztbZNLlNI4mZARMRxOKnYZJntYwby429BxWyuqdj1BbB4lt1tgcQlDWXFOwnIDvcfjcus6dhf0y2/mZgyT2q57uDJOw5to2+Z9V6b2aZ+SUCvOjyKHJoC3WDAt00C72QoxNVNzi7GjpCOBtuB81W9VyHTQ2vL4PUFtnqJqwuJ8m8adVJsEaaoQHju0UQjqZW33uLh4E3UKcGmdjg5Ubaor3QxhDvzf7T9lrl4LbHW9l3mWslaEzINHJehnQrLu7IJ8AvShJ+ERrcuir55JEqLDJXcA0d+p9Atyx5PyVV/wCoMeH/AK05E6HAh7xJ+QW6OPFFPd1/Jn8uollTYS1u5oHfxW1RS8Iqrcm217nJssYKJejQWENKgJkVOgJkUSAlRsQEhjUB3ZASEAIAQAgBAISgMLiEnTVsjuDSIx/bv+d1xHWrvUvcfpwdHjR9LFX35JE7hmjYdxcL+A1VXH5keIp9spIu2kt6zD5cD4hXNF86H3VP8Fa0pcSMF7V8TnAgEZeyLrF7mEgZ9MoJHDeu8/T2bRkb3pT+j/4IttTh+xksP2oqcuUVEgP7ifquwWLj2c9iNJW4xNLMc0sj3nhncXeg4KbVTVFahFIymUrgQsTh2mR2AF+g7PF32CxCLb+xhtIs2m2i36NLFzLGjAuZNGBcyxoC5k0DQ7I1AjMru5o+q5z9QS4hE2VmgdjA5rmDaAxa6AH1hcEBR4vgrZgSRrzG9YaT8myuyVb3FmYZhstPKLsc5u7MAT6qLbU9bR1XSuqwlLstei5ioZX7mEDm7qrXGiT9ixu6xiVf6tv7E+DAHHtu8mj7lbY4y92VF/6jl4qhr7ssqfAWN9255u1+q3KqK9inu6plXfNN/jgsY6C3BbCA235JLKLuQwSI6NASY6VASY6ZASGQICQyJAPNjQDrWoBwBAdWQDqAEAIBEAhKAjV1SI43vO5rSf4Wq6xV1uT9kbKod81Fe5jMHYTd7t5JcfEm5Xzu2fqWOTOiyGklFexZ02Htmzufew6rSNCDxP0V10np0Miuc7PHhEG7KlTqMfyc9M+nNpNWcJBu8+Sj5WDfhy2uY/UzH08hbjw/oTJY46iMtcA5pFi06gheabuVOD1JEeUZQemeP7c7NfgZmOiv0EjrDmxw1Lb/AEX0v9L9YnmT9Gz51/KId1Sj8S8FSZQRY5vUO+y7rtaIuyO+Fh33PcbAegWXt+TPczsG2g0HIaBZ0efIuZNGNC5k0NBmTQ0GdNDQmdNAl0MxFwFzf6hqfbGa/Y9wLKGNxXKmwtKSkcgLmlpUBaQ03cgJTaQHggOhh45IBxtCOSAcbRoDttKgHW0yAcbToB1sKAdbEgHGxoBxrEB2GoDsBAdAIBbIDpAIgEJQHJKA5LkBntrqn8tsQ3vdr+1u/wCypet3+nR2ryy06XXuxzfsQYRkj8lxi37e5Nm+6Za03Uja3ja58TqV9BwKFRjxh9ikyJ99jY1UTAgg2txvuUqajKOpeDXFtPjyU+F1H5rujv0V9L/buXBZ3pRyH6Pg6CcH6KdnzFP7WJh+DaPf6Rrm/wBup+S6X9IWSXUozXhLn8lZckq+TzJslwCF9s0VehcyaGgzpoaEzpoaDOmhoTpE0NCxXebMBceTQT9FrstrrW5ySM9pZU2BTye7lHN5t8gqu7reLX4fd+xntL7C9mCxwc95J+ECzfO+qoc/rLyYemopL+TKiaGHDhyVGeifDQoCdDSICdFTICUyBAPNhQHQhQHQhQHQhQCiJAdiNAdBiA6DEB0GoBQEB0AgFAQCoAQAgEKA5JQHDigIdfXMhbme6w4DiTyAWi/Iroj3TZupondLtijJySuqZukcLNGjWng3+VxHUs3+ps2vHsX9dccersXn3Jp1c1vAdY+AXrpWN6+RFey5ZEtn6dbl9eEOz1C7wpSoqqgyHo27veP2XO9Y6l2J01+fcuMDFSXrWfgnRNbCy50sLrlYpyfHlkmybsZ49trtC6rnNriJl2tH1cV9X/T/AEmOFj9z+eXL/wDhTZVvfLUfCKWjl6g7tF9FofdVF/YjND5kW7RjQnSf/Fh6S2xomU2GzSdmN1ubuqPmoF/VMWn5pr8cjRcUmycjv6jwO5oufUqmv/UkVxVD/JnRdUeysLd7S8/rNx6blUX9ay7eO7S+xkvKbD2tFmtAHICyrJ2Sm9yewToqNeAS4qRAS46VASo6ZASWQICQyJAOtjQDgYgOsiAXIgDKgFyoBcqALIBbIBbIBbIAQCoAQAgEKA5KA4cUBRYnjzW3ZD15N1/cb4niqbO6xXQu2HLLLG6fKfxWcL+WUwgdI7pJXXd37h3AcFyORlW3y7pss+6Na7a1ocMluqwXPyHimNi2ZEu2tfk1zaiu6bDOGA63cd5XcYGDHFr7V592U2Re7Zfb2K2vq9LA6nRe8+2VVEpR8nrCqjZdGMiZh8bWNzL5/KTlJtl5c3J9qMvtNjvSkxRnqjQkce5dP0fpuv8Az2rn2RV5WR2r04/kxuJ4I+QZ4x1uI5/7XaYmX6fwy8FZobodl5yAHWYO/U+gXTPr+NTWowTlpHovKTZFg/qOc4/4j5Kqv/UWTPiCUUYL2jwaOPsRtHfbX1VPbl32/PJsFlFSKOCXHSoCVHSoCVHTICVHToCQyBASGQoB9kaAdaxAOBqA7DUAoCA6sgCyAWyALIAsgBACAEAqAEAIAQAgOSgOSgKbamYtpzlNrkNJG/Kd6reqznHGk4E7p0YyvXcZ6nLI230XB8t/cuLO+TKeu2pizFoeDbfl1+au8Hotl2p28R/kh25UKuI8sZZtGCLMFgutox66I9sFoqbbZWPcmdf8QL1uNYzUwukFgSDwI5rzOEZxcZeGeoScGpR8ojyU9Q5uQy9XccoAcR4qtr6RjQn36JlmfdNaOKTAgzh6q0IJZRUNuCAlR0iAkR0iAkx0iAkx0qAkx06AkMgQD7IUA8yJAPNjQDjWIBwNQHYCA6AQHQCAVACAVACAEAIAQAgBACAEAIAQAgOSgOSgKnH8OFRGWOJA5t3rDSktMym09ow1TslmGR1TK5nwm1reSiwwceEu6MFs3yyrZLTkMRbGQM3EqWRyXFs/G3cgJLMNaEA8KQIDoUwQHQpwgHG04QDzIAgHmQhAPMiCAeZEEA82MIB1rEA61iAca1AdgIDoBAdAIDpAKAgFQCoAQAgBACAEAIAQAgBACAEAIAQH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485900"/>
            <a:ext cx="571500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43014" name="AutoShape 6" descr="data:image/jpeg;base64,/9j/4AAQSkZJRgABAQAAAQABAAD/2wCEAAkGBxQQEBEQEBIUFRAXFBQQFQ8QFBQQEBUQFBUWFhQVFBQYHCggGBonHBQUITEhJSkrLi4uFx8zODMsNygtLisBCgoKDg0OGxAQGywkICQsLCwsLCwsLCwsLCwsLCwsLCwsLCwsLCwsLCwsLCwsLCwsLCwsLCwsLCwsLCwsLCwsLP/AABEIAKUBMQMBEQACEQEDEQH/xAAcAAABBQEBAQAAAAAAAAAAAAAAAQMEBQYCBwj/xAA9EAABAwIDBAcGBQQABwAAAAABAAIDBBEFEiEGMUFREyIyYXGBkQdCUqGxwRQjYnLRM4KS4RUWQ1NzovH/xAAbAQEAAgMBAQAAAAAAAAAAAAAABAUBAwYCB//EADERAAICAgEDAgUDAwQDAAAAAAABAgMEESEFEjETQSIyUWGBBnGhFBWRQrHB8CMz0f/aAAwDAQACEQMRAD8A9xQAgBACAEAIAQAgBACAEAIAQAgBACAEAIAQAgBACAEAIAQAgBACAEAIAQAgBACAEAIAQAgBACAEAIAQAgBACAEAIAQAgBACAEAIAQAgBACAEAIAQAgBACAEBExXEWU0L55TZjRc8zyA71hvS2e663ZLtieLbQbd1FU85HmKK/VjYbG36jxKjysbL6nChWueWcYRtvVU5FpC5vwydYfNYU2jNmNXPyj0LAdvmzgdLC9v62DMxe1cvciWdJnrcH/k1tHWMlbmjcCPmPEcFuTT8FZZVOt6ktEhZNZQ7U7QCjaxrRmmeSGNO4Ab3HuUPNyljw7vcmYWI8ievYgYViFRJ13Sf25RlXL/AN3y5T4ZPyMeiv4VH+TSUVRnGujhvHDxC6bAzP6mG3w15Km2vsfHgkqcagQAgBACAEAIAQAgBACAEAIAQAgBACAEAIAQAgBACAEAIAQAgBACAEB5p7Xa8kw0oPVsZXDmdzb/ADUa+XsdB0XF7oysf7HmMlPyWlMt50lrs3hHSuMkn9Np7PxO/hZNah28s2rdBYaDkNy9GNFjgVaYpmEHquIa4cwdF6hLTImbQrKn9Vyb1SjmDzf2nxOZUU1R/wBPKYieAde/z+yp+rVOUdl30exJuLH8CxQNbv0XINyrkTsvGc3tGswJ+fNIOybNHfbeV0/Qq59srJeH4KPMXZqHuWy6AhAgBACAEAIAQAgBACAEAIAQAgBACAaqqhsTHSSODWNFy5xsAPFEm3pA86xP2tRB5ZTRF4Bt0jzkafAb7KdXhN/MzGybg3tGZIQJmBoPvMN7eRWyWAmvgY2bakq2StD43BzTxBVfOuUHqS0ZH15AIAQAgBACAEAIAQAgPLfa5QOE0M47LmmM9zmm4+R+SiZEednVdAui65Vvz5PPi+29Ry/cEzY4G0NgjtxGbzK2rwQLlqeifdZNWgFY2FzJH9kOaSBv0PBO5LlmJVSsi4x8tGuG2UDonvbmzNaXCMjVx4ALc8iKi2c/PpGRCSTR4pj9ZUVU5kqJXanMGZj0bRwDW7tFUyyvUTLCGGqmkXODPygdcutbQ9nzCqLvm3os4w3HWz0bBtqXdVj425dw6PSw/aptPW3XqNkePsU2V0tLcoy/ya6GQOAcNxXR1Wxtipxe0yjlFxemdrYeQQAgBACAEAIAQAgBACAEAIAQAsA8Z9rW0bp5jRxm0MZ69vfl7+4K6wsTUO9+WYZ5s5tlIlDRgtMJppH9YHKz4jqT4BSqcRv4pcHly0azCa2WmIdHNID4tynxbZSbMauce2UUa/UPSdltpxU/lyWEvAjQO8uBXO5uA6Pij4NkZ7NMq02AgBACAEAIAQAgEKA829quPROjZSxkOkDw9xbqGAAi1+eqj3STWi/6PROE3bJcaPJ6qJ1y4G4+ihyidRXcjZbLVeeADi3q/wAL3B8GnKj8fd9S5zL2RdFRjjXuLA0EjuF9V4ntk/DcIpuTOKTDJNC5wZ3dp3osKDF2RX4ithX4LDldI9ztASSMrflZeZUw8kSc1JcxRjYq8sOhNr6eCiTpjIrlc0+D0X2fl035jt19PAKjzIRjYoI9ZNv/AIdv3PVMObZnmV1HSYuOOtnM3v4iUrM0ggBACAEAIAQAgBACAEAIAQAgAoD5sxprm1EzZL5+kfe/PMV2VaTrj2/Q8kGGn6R7WcN58AvVdKlLb8IxJ6RpYwAABuGllKZoOwVgwTMLqjFNG9p1DgfmtF9anW4v6BcM9rjdcA8wCuKa09Es6WACAEAIAQGH9o+0klL0MUD8shJkcRY9QaAeZ+i02za4Rb9LxI27lNbRmaXb2oOj5S088rSPotPqz+pbf27Ff+k5xPFqmdtnVDy08GkNaf8AGy8Oyb9yTVgY8OYxMfin5Qt7x3fytfcToUbZBw+CaV1mNLu86AeLl6T2LK4rnwbbC6LoGZb3cTdxG6/cvRHbbJt0POgzINBmQaBlKKkSQ27THNvycRYHy3qvzc6NHw63s0ZXw172RIfZaLdaoN/0tCrf7lN+IoqfWgvqa/Z7BhRR5MwIAsDx81Xzm5zc5C+71UoxXg2FEbxsP6Qu3wtf08NfQpreJsfUo1ggBACAEAIAQAgBACAbnmDGl7zZoFyTuAXmUlFOTPUYuT7V5M7/AMyPkdaCMZfife58huXO5HXu2XbVHZaf26MI7tlz9ifSYubhszMt9A5pu2/fyW7E63GyShatN/4I1mItbrey3V8QgQHlntWwRjZGVAsBJdrv/IOPmPor7peQ3FwfseWedYY9rZ3sDgTlFrG/HULoKluDZ5muC6BXo0nQKwYElnyDMN4sR48FhQ7uD1FbZIm2xrH76hwHJtmj5KI+l0w57TeSMM20qonhxlLxxbJ1mkKPbgUyWta/YbPSdntsYKuzSejl+Bx0J/SeKo8np1tPK5X1MpmkUAyCARAeH7fVvS4hPfcw9EPBot9bqHY9yZ1/Tq+zGj9+TOuctZLaNLhtMGxNDmgm1zcA6lDc9rhMkdAz/ts/xCaHdP6seDtLDQchoEPGhboAug0LdDGgug0WuzeHdNJJZxa5rMwtrc8AVFyOnQyntvTRA6jkOmC43tmLn25qsxb1W2JboCdxtzVZ/bal7tkVKL9jUbP4o+YNdI65+SqMqtVvSJc6o9m0j0nCH3hYe5dp0uXdiwf2OYyVq1omKwNAIAQAgBACAEAIAQAgMv7QJy2njaOy+VrXeAa429QPRVXV5SWPwWfSYp37fsiFgLhay4uGu/kn5qey1qrZTyspFzjrgg177kWOHVQ6GNz3AdXe4gbtOK7fp7nZjwk1zog5CUbJJETEtq6SnBMk7L/Cw53HwAVlDEun4iadnj2322xxCRrGNLKdhJaD2nOOmY8vBXOFjegtvyzGzC5TDIJWatvc+e+6uqLlvTM8NaNlG+4B5i63taeiKzsFeQNVkBkb1TqNbE2uvdc1B8nqDSfJHgw93vuA7m9Y+u5e52p8JHuVi9iXHRxj3S7vcSfkNFH5Nbmy72Yw0T1MUYY3LfM6zRo1up19FDzbfSpcjMdtnswC40kCoAQHhntAoHRV85I0e7pWnmHf7uoNq1JnY9NsU8aKXtwZ6nF3saeLgF5RPhHk14KwZ0LdZMaC6DQt0MaC6DRYYNhMlU/KzRo7TzuH8le4QcmRMvLrxo7l59kaxmxcOWznyF3xB1te4WW70YlE+s3920loYiww4dHK8SZ5H/lx3FiL8+ZUXLuWJS5759jbLJ/r5xi1pLlnnuP7KOa1r2glzju4kk7/AFK53Gy5SlqXuWHdXNPt9iTgEToXOhlBbIw5XNPArR1CtqT2bYSU6to9R2amDoAOLSQfqui6HYpYqj9Dm8+Djbv6lsrghAgBACAEAIAQAgBACArsewsVUDoibE9ZrvheNxWjIpV1bgzdj3OmxTRgg2eldlljcCPfaC5hHMELjMrpttcvB0kb6chb2GIYy/o7gHW4HC5W7pnR7Mu5Rm9R92R75VY8e7y/YxEsznEkk3vzK+z0U11VxhBcJaOcnJyk2x5+DTGMy9E7o7XLu7nZQI9awZ3egpru8fn9zY8eyK20ZmvIHYBc4+63X1Vm8aTNSFoMPkdrIMjeW8kfZZrxtS2zEpJeC/ZoLDcpbNB2CsaAt1gHQKwYFBTQNlsBVQ04nqZ5GsADYwXG2+5Nhx4Kk6tCy1xrrW/c21Iv4PaJRPfkD3Dhncwhnqq19IylHejbs1MMzXtDmODmnUEG4KrZRcXqSMjiwCqx3AIaxuWVuo7Lxo4LxKCl5JONl2UPcf8AB5btHsRNSO6Vg6SJpDszR1gO8KNKtxOnwep1XNKXDEpWmUtEYLnO3BupK1Lb8FjZJVrc3pIb2ijlo3sjeGhzm57dogXtYpNOPk94E6sqLlHwnorKbFznDZLWO5w+68Kf1JlmIu3cS4zL2QdCjU2G86IYfC2z1PB6ZlLDHES0OIBNyAXPO9ToJRWjicq2eRZKetr/AILJeyIZOuqfxFXkGscWncX+8fsuR6zketcql4RdUV+jjdz8y/2LinpQ94cRow3H7lv6ZiK231GuI+P3IVlrhHS9zJbf0PRVEVW3sv8Ayn/vHZPmNPJSesY/cu9Fh0m/h1snbJ1uWQNO54t58FVdGyPSyPTfiX+576nT3Q2vY2i7M58EAIAQAgBACAEAIAQEPFMRZTxmR+69g0b3OO4BaMjIhRDvkbqKJXT7ImJxzGKmobZv5UXEN7ZHe7+FzGT1qVvwxWkX2Lg01S23tlDLCMhBPC9+R5qDRfZC1Sg+dljbCE46kuDLbO0P4msDGuzNBzvab6Anq2+a+iZ/V5YPT5R/1TWl9tnM0Vqdrk1xE9hrZWU9M8utlDDodx0tZcHgUztuhXD5m0erJ7bkzx8v1NtBfcNF92rh2wSfOkU7e2JdezydApoHQKwBQVgwdArGgLdYBU7QMdZjhewJBHDuUvFcdtM30NcplXDVc1vspWto3SgbPZLaKqpiDGbwneyQ2YR3X+yo8zCouWpefqvJpclE9b2f2njq+r2JbdgkEHnlI3rlsvAso58r6mYzTLy6gnoQoCJS4dDCXOjjYwnUuaAF5UUuUbrMi21KM5Nnj23OICqrJHsN2NAiaeBDd59SVAul3SO86NS8fGSfl8manZofVadbLpSRpKZ3UbffYLYvBVTXxMdExb1hvHWF91xqs70a3BS+F+5U4jiktRIZZXkvvcG9g39o4LzKbk9k3HxKqIdkI8f98l7gu3dRTjJIeljtbraPbpwd/K2xuklorcvoNFz7ofC/4LHZnEbDMQcxuesLXJ1uuRzqbKrO5ryQs3G0lH6HoWE1TXxNLfAjiHcbrremTrnjx9P/AKzlsquULGpDO0eHfiqaSHQOIu0ng8atUrIq9WtxMY93pWKZ59hs7mExvu2VhsQdCHBcLk1Tps34aOpbjdDuXKZ6FgeKCZuV39Qb+8cwuq6X1BZMO2XzLyc5mYrqlteC0VsQhUAIAQAgBACAEAIDCe0XEWtlpYr69d5HAA2Db/NUfWvigorz5LrpEWnKX4JGF1McjA11ty5SCiuJG7IrshLuRHxjZhk7HNY8sJ4t1+Sl403RarF8WvY1vLnKDhL3IWxOyH4DOXOzyOdmMlrXHAW4WCldQz7M61TmtJexpTjCvsj+SB7RMWuW0zDu677fILs/0V0zulLMmuFxH/lkDKnpdi/JiQV9G0V50CsAVAKCsA6BWDB1dYAoKAHAOBa7UH18ljlcoJtPZFiwuJrs2rjwDgAB5cVtlfZJaNruk1onZlo0aR+jq3RPbIw2c0hwPgvFtcbIuMvcynrk9WxTa2CmiifKTmkaHNjaLusRqe4Lgr2qpOL9i2w8KzJfw8fdnNNthTSMzh5HNpaS70C0q6DJFnR8mEu3WzJbV7cGZjoaYOY06Oldo4jiGjgtNmRviJedO6F6bVl3L9kYPUKMdH26O4mdI4M9e5vFZSPEptIvAVkjBmQaIUlBc3DgBycDp4EJpG+OQ0uUOU9C1hzE53cNLMHlxKJI8zulPhcL+SayqyEO1texPIKB1Gr1Kv2IV3bGOma3AsRyOvfqnePuqvpWTKjIUPaXBR9Qx1KG/dGhOMMG8rtjnDH7Z4hTutOx4bO3Q23PbyPf3quz8FXx2vJYYOY6ZdsvlYbMYwx8kRDwCSNL624rnMLDvhlxcU1p8lpm2Vupvfk9Ja9doc2LdAdoAQAgBACAEAhNlhg80xFn4ueWUi4Jytv8DdB/PmuG6jmOd7aZ1ePFUUqPuUeNtdSsL4S7PwjF3AnwXnESyJ9ske7LUoNhgG2szgBJHc82fwVtvwlW9wl/k0KmFvsTse28dEWwsiPSuF7u7LQeJVx+n/0/Pqcu6UtQT515K/L7Md68sx5c+eT3nyON7AFzifAL6/TTTiUquHwxiijlJze2WlXstVxQPqJIC2NozHM5odb9q0w6jjTsVcZcsdjKJlQLgG4J3A8fAqf2+6PLi0PArzo8nQKwBboYOgVjQFBWAdXTQC6xoCgpoD1NC6R7Y2C7nENA7ytdk1XFyl4QS2G1NTnqntvdsdoW/tYLfW6+bZFvqWyl9Wd3gU+njx178lbDUuj1B0Wjt34LCFrXEuSa+nkcA4ZRf3XHVeNFhC2C4ezllFIe0A0cyb/ILGmepXV+3JNp4GxizdSd7jvP+l6IzbkO3QaDMg0JmQaDMg0M1THPaWtNr77clupipNp+Ck65Nwqjr6kihMwAaXnKOQsT4lea+mUV2eolyc7bn3WQ7ZFvZzxYkqeQgZs+JD19fFAaXA8CihsWsAPO2qA1cR0QDl0A+gBACAEAIAQFVtNV9FTSEdojI3xdooefd6VEpEvCq9S+KMxhUGVi+fN7bZd5E9y0TtnMOEtQ6ocLtZdjAd2d3aPpp5rpv0/j8O1kHqFnbCNa8+SbV7IU73mRjeicTd3R2DT/AG7lb5PTar3t8EWjqFtK15RmNofZoZqlk0E2VpaGPEl3EW4s/hdH0bLp6dQ6lH/v3It90rpbka7Z7ZuChbaJt3kdaV2r3efAdwWjLzrcmW5vj6exqS0QPaTWiLDai+94Ebe8uK29Krc8qOvbkyeBOfmblPiDyPBd0uHtGNFjRy5mNJ3218ViS0zTJaY+CvJ5FBWNA6ugFusGBbrBksWYJUmPpWwSFlr3AF7cw29z5BRHm46n2Oa2Z7WM0uHzSnKyKQnva5oHiTuXuzJprW5SX+THazebMbPCl/NlIdNbQDVrBxseJ71zPUep+v8ABD5f9zdCGjyzEJbzSk8ZHn/2K5h+T6BUtVxX2QlKM72tO69z5apvSNtcNyL7MtZL0GdBoTOhnQmdBoTOhntEL0HacmXvQxLUVtsssJhL7mxA7xZS6INcs5Hr2VCyUYQe9F5DRKSc+WEFIgLKngsgLOBqAmxoB1ASUAIAQAgBACAye2s93QwjmZCPDQfdc9167tgofkuekw+az8Ec9SLyXJJcEj5rDSYLCI4GNBvpcn9R1K+g9PhCGPGMH7fyU2VNztbZNLlNI4mZARMRxOKnYZJntYwby429BxWyuqdj1BbB4lt1tgcQlDWXFOwnIDvcfjcus6dhf0y2/mZgyT2q57uDJOw5to2+Z9V6b2aZ+SUCvOjyKHJoC3WDAt00C72QoxNVNzi7GjpCOBtuB81W9VyHTQ2vL4PUFtnqJqwuJ8m8adVJsEaaoQHju0UQjqZW33uLh4E3UKcGmdjg5Ubaor3QxhDvzf7T9lrl4LbHW9l3mWslaEzINHJehnQrLu7IJ8AvShJ+ERrcuir55JEqLDJXcA0d+p9Atyx5PyVV/wCoMeH/AK05E6HAh7xJ+QW6OPFFPd1/Jn8uollTYS1u5oHfxW1RS8Iqrcm217nJssYKJejQWENKgJkVOgJkUSAlRsQEhjUB3ZASEAIAQAgBAISgMLiEnTVsjuDSIx/bv+d1xHWrvUvcfpwdHjR9LFX35JE7hmjYdxcL+A1VXH5keIp9spIu2kt6zD5cD4hXNF86H3VP8Fa0pcSMF7V8TnAgEZeyLrF7mEgZ9MoJHDeu8/T2bRkb3pT+j/4IttTh+xksP2oqcuUVEgP7ifquwWLj2c9iNJW4xNLMc0sj3nhncXeg4KbVTVFahFIymUrgQsTh2mR2AF+g7PF32CxCLb+xhtIs2m2i36NLFzLGjAuZNGBcyxoC5k0DQ7I1AjMru5o+q5z9QS4hE2VmgdjA5rmDaAxa6AH1hcEBR4vgrZgSRrzG9YaT8myuyVb3FmYZhstPKLsc5u7MAT6qLbU9bR1XSuqwlLstei5ioZX7mEDm7qrXGiT9ixu6xiVf6tv7E+DAHHtu8mj7lbY4y92VF/6jl4qhr7ssqfAWN9255u1+q3KqK9inu6plXfNN/jgsY6C3BbCA235JLKLuQwSI6NASY6VASY6ZASGQICQyJAPNjQDrWoBwBAdWQDqAEAIBEAhKAjV1SI43vO5rSf4Wq6xV1uT9kbKod81Fe5jMHYTd7t5JcfEm5Xzu2fqWOTOiyGklFexZ02Htmzufew6rSNCDxP0V10np0Miuc7PHhEG7KlTqMfyc9M+nNpNWcJBu8+Sj5WDfhy2uY/UzH08hbjw/oTJY46iMtcA5pFi06gheabuVOD1JEeUZQemeP7c7NfgZmOiv0EjrDmxw1Lb/AEX0v9L9YnmT9Gz51/KId1Sj8S8FSZQRY5vUO+y7rtaIuyO+Fh33PcbAegWXt+TPczsG2g0HIaBZ0efIuZNGNC5k0NBmTQ0GdNDQmdNAl0MxFwFzf6hqfbGa/Y9wLKGNxXKmwtKSkcgLmlpUBaQ03cgJTaQHggOhh45IBxtCOSAcbRoDttKgHW0yAcbToB1sKAdbEgHGxoBxrEB2GoDsBAdAIBbIDpAIgEJQHJKA5LkBntrqn8tsQ3vdr+1u/wCypet3+nR2ryy06XXuxzfsQYRkj8lxi37e5Nm+6Za03Uja3ja58TqV9BwKFRjxh9ikyJ99jY1UTAgg2txvuUqajKOpeDXFtPjyU+F1H5rujv0V9L/buXBZ3pRyH6Pg6CcH6KdnzFP7WJh+DaPf6Rrm/wBup+S6X9IWSXUozXhLn8lZckq+TzJslwCF9s0VehcyaGgzpoaEzpoaDOmhoTpE0NCxXebMBceTQT9FrstrrW5ySM9pZU2BTye7lHN5t8gqu7reLX4fd+xntL7C9mCxwc95J+ECzfO+qoc/rLyYemopL+TKiaGHDhyVGeifDQoCdDSICdFTICUyBAPNhQHQhQHQhQHQhQCiJAdiNAdBiA6DEB0GoBQEB0AgFAQCoAQAgEKA5JQHDigIdfXMhbme6w4DiTyAWi/Iroj3TZupondLtijJySuqZukcLNGjWng3+VxHUs3+ps2vHsX9dccersXn3Jp1c1vAdY+AXrpWN6+RFey5ZEtn6dbl9eEOz1C7wpSoqqgyHo27veP2XO9Y6l2J01+fcuMDFSXrWfgnRNbCy50sLrlYpyfHlkmybsZ49trtC6rnNriJl2tH1cV9X/T/AEmOFj9z+eXL/wDhTZVvfLUfCKWjl6g7tF9FofdVF/YjND5kW7RjQnSf/Fh6S2xomU2GzSdmN1ubuqPmoF/VMWn5pr8cjRcUmycjv6jwO5oufUqmv/UkVxVD/JnRdUeysLd7S8/rNx6blUX9ay7eO7S+xkvKbD2tFmtAHICyrJ2Sm9yewToqNeAS4qRAS46VASo6ZASWQICQyJAOtjQDgYgOsiAXIgDKgFyoBcqALIBbIBbIBbIAQCoAQAgEKA5KA4cUBRYnjzW3ZD15N1/cb4niqbO6xXQu2HLLLG6fKfxWcL+WUwgdI7pJXXd37h3AcFyORlW3y7pss+6Na7a1ocMluqwXPyHimNi2ZEu2tfk1zaiu6bDOGA63cd5XcYGDHFr7V592U2Re7Zfb2K2vq9LA6nRe8+2VVEpR8nrCqjZdGMiZh8bWNzL5/KTlJtl5c3J9qMvtNjvSkxRnqjQkce5dP0fpuv8Az2rn2RV5WR2r04/kxuJ4I+QZ4x1uI5/7XaYmX6fwy8FZobodl5yAHWYO/U+gXTPr+NTWowTlpHovKTZFg/qOc4/4j5Kqv/UWTPiCUUYL2jwaOPsRtHfbX1VPbl32/PJsFlFSKOCXHSoCVHSoCVHTICVHToCQyBASGQoB9kaAdaxAOBqA7DUAoCA6sgCyAWyALIAsgBACAEAqAEAIAQAgOSgOSgKbamYtpzlNrkNJG/Kd6reqznHGk4E7p0YyvXcZ6nLI230XB8t/cuLO+TKeu2pizFoeDbfl1+au8Hotl2p28R/kh25UKuI8sZZtGCLMFgutox66I9sFoqbbZWPcmdf8QL1uNYzUwukFgSDwI5rzOEZxcZeGeoScGpR8ojyU9Q5uQy9XccoAcR4qtr6RjQn36JlmfdNaOKTAgzh6q0IJZRUNuCAlR0iAkR0iAkx0iAkx0qAkx06AkMgQD7IUA8yJAPNjQDjWIBwNQHYCA6AQHQCAVACAVACAEAIAQAgBACAEAIAQAgOSgOSgKnH8OFRGWOJA5t3rDSktMym09ow1TslmGR1TK5nwm1reSiwwceEu6MFs3yyrZLTkMRbGQM3EqWRyXFs/G3cgJLMNaEA8KQIDoUwQHQpwgHG04QDzIAgHmQhAPMiCAeZEEA82MIB1rEA61iAca1AdgIDoBAdAIDpAKAgFQCoAQAgBACAEAIAQAgBACAEAIAQH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1485900"/>
            <a:ext cx="5715000" cy="3105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" name="Picture 9" descr="work-together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1472" y="285728"/>
            <a:ext cx="285559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kentclothier.com/wp-content/uploads/2013/11/working-together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64" y="2928934"/>
            <a:ext cx="2459360" cy="2647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 descr="http://ucs24.co.uk/ESW/Images/WorkingTogether.jpg?xcache=8960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71802" y="1571612"/>
            <a:ext cx="3514725" cy="2381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7922E-74CF-4E17-9748-50563B1B31F9}" type="slidenum">
              <a:rPr lang="sv-SE"/>
              <a:pPr/>
              <a:t>22</a:t>
            </a:fld>
            <a:endParaRPr lang="sv-SE">
              <a:solidFill>
                <a:schemeClr val="tx1"/>
              </a:solidFill>
              <a:latin typeface="Times" pitchFamily="18" charset="0"/>
            </a:endParaRPr>
          </a:p>
        </p:txBody>
      </p:sp>
      <p:graphicFrame>
        <p:nvGraphicFramePr>
          <p:cNvPr id="772098" name="Object 2"/>
          <p:cNvGraphicFramePr>
            <a:graphicFrameLocks noChangeAspect="1"/>
          </p:cNvGraphicFramePr>
          <p:nvPr/>
        </p:nvGraphicFramePr>
        <p:xfrm>
          <a:off x="0" y="3175"/>
          <a:ext cx="9144000" cy="6854825"/>
        </p:xfrm>
        <a:graphic>
          <a:graphicData uri="http://schemas.openxmlformats.org/presentationml/2006/ole">
            <p:oleObj spid="_x0000_s1033" name="Photo Editor-foto" r:id="rId4" imgW="6830378" imgH="4420217" progId="">
              <p:embed/>
            </p:oleObj>
          </a:graphicData>
        </a:graphic>
      </p:graphicFrame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7282" y="4005064"/>
            <a:ext cx="8242788" cy="1081088"/>
          </a:xfrm>
          <a:noFill/>
          <a:ln/>
        </p:spPr>
        <p:txBody>
          <a:bodyPr/>
          <a:lstStyle/>
          <a:p>
            <a:pPr marL="4763" indent="-4763" defTabSz="762000">
              <a:lnSpc>
                <a:spcPct val="100000"/>
              </a:lnSpc>
              <a:buFont typeface="Times" pitchFamily="18" charset="0"/>
              <a:buNone/>
            </a:pPr>
            <a:r>
              <a:rPr lang="en-GB" b="1" dirty="0" smtClean="0"/>
              <a:t>“Vision </a:t>
            </a:r>
            <a:r>
              <a:rPr lang="en-GB" b="1" dirty="0"/>
              <a:t>without action is merely dreaming. Action with no vision is just passing time. But with vision and action you can change the world”</a:t>
            </a:r>
          </a:p>
          <a:p>
            <a:pPr marL="4763" indent="-4763" algn="r" defTabSz="762000">
              <a:lnSpc>
                <a:spcPct val="100000"/>
              </a:lnSpc>
              <a:buFont typeface="Times" pitchFamily="18" charset="0"/>
              <a:buNone/>
            </a:pPr>
            <a:r>
              <a:rPr lang="en-GB" b="1" dirty="0"/>
              <a:t>Nelson Mandela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ebf.org/failid/Image/14th%20Assembl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642918"/>
            <a:ext cx="7923428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http://2.bp.blogspot.com/-PahXojc_fFs/UeEOT-3kufI/AAAAAAAAITw/XQ904zz6CaM/s1600/CEC+1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285860"/>
            <a:ext cx="8072494" cy="42148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4" name="Picture 4" descr="http://www.spc.rs/files/u5/2013/7/2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000108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assembly2013.ceceurope.org/typo3temp/pics/89a16d8bd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571612"/>
            <a:ext cx="1905000" cy="2867025"/>
          </a:xfrm>
          <a:prstGeom prst="rect">
            <a:avLst/>
          </a:prstGeom>
          <a:noFill/>
        </p:spPr>
      </p:pic>
      <p:pic>
        <p:nvPicPr>
          <p:cNvPr id="106500" name="Picture 4" descr="http://blogg.svenskakyrkan.se/cecfuturewall/files/2013/07/Bishop-Christopher-Hi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1571612"/>
            <a:ext cx="4762500" cy="3171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latshållare för innehåll 8" descr="Buda plenary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70000" contrast="-70000"/>
          </a:blip>
          <a:stretch>
            <a:fillRect/>
          </a:stretch>
        </p:blipFill>
        <p:spPr>
          <a:xfrm>
            <a:off x="0" y="0"/>
            <a:ext cx="9144000" cy="5445224"/>
          </a:xfrm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ktangel 6"/>
          <p:cNvSpPr/>
          <p:nvPr/>
        </p:nvSpPr>
        <p:spPr>
          <a:xfrm>
            <a:off x="278744" y="325105"/>
            <a:ext cx="702871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H" sz="6000" dirty="0" err="1" smtClean="0">
                <a:solidFill>
                  <a:schemeClr val="accent2">
                    <a:lumMod val="75000"/>
                  </a:schemeClr>
                </a:solidFill>
              </a:rPr>
              <a:t>Decisions</a:t>
            </a:r>
            <a:r>
              <a:rPr lang="fr-CH" sz="6000" dirty="0" smtClean="0">
                <a:solidFill>
                  <a:schemeClr val="accent2">
                    <a:lumMod val="75000"/>
                  </a:schemeClr>
                </a:solidFill>
              </a:rPr>
              <a:t> Assembly</a:t>
            </a:r>
            <a:endParaRPr lang="sv-SE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843808" y="1938851"/>
            <a:ext cx="6300192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We voted a new Constitution</a:t>
            </a:r>
            <a:endParaRPr kumimoji="0" lang="sv-SE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We move Geneva office to Brussels</a:t>
            </a:r>
            <a:endParaRPr kumimoji="0" lang="sv-SE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We integrate the different commissions</a:t>
            </a:r>
            <a:endParaRPr kumimoji="0" lang="sv-SE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We want to improve work with other </a:t>
            </a:r>
            <a:r>
              <a:rPr kumimoji="0" lang="en-GB" sz="2400" b="1" i="0" u="none" strike="noStrike" cap="none" normalizeH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REO’s in the World </a:t>
            </a:r>
            <a:endParaRPr kumimoji="0" lang="sv-SE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We want to better the communication</a:t>
            </a:r>
            <a:endParaRPr kumimoji="0" lang="sv-SE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We want a </a:t>
            </a:r>
            <a:r>
              <a:rPr lang="en-GB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transparent </a:t>
            </a:r>
            <a:r>
              <a:rPr kumimoji="0" lang="en-GB" sz="24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financial structure</a:t>
            </a:r>
            <a:endParaRPr kumimoji="0" lang="en-GB" sz="24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icture 1029" descr="200239609-001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 r="4324"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667375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ktangel 5"/>
          <p:cNvSpPr/>
          <p:nvPr/>
        </p:nvSpPr>
        <p:spPr>
          <a:xfrm>
            <a:off x="323528" y="325105"/>
            <a:ext cx="548740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6000" dirty="0" smtClean="0">
                <a:solidFill>
                  <a:schemeClr val="accent2">
                    <a:lumMod val="75000"/>
                  </a:schemeClr>
                </a:solidFill>
              </a:rPr>
              <a:t>Thematic areas</a:t>
            </a:r>
            <a:endParaRPr lang="en-GB" sz="60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2699792" y="1844824"/>
            <a:ext cx="56166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Ecclesiology and theology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Diaspora and migrant churches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Asylum and migration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Youth and intergenerational dialogue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 typeface="Arial" pitchFamily="34" charset="0"/>
              <a:buChar char="•"/>
            </a:pPr>
            <a:r>
              <a:rPr lang="en-GB" sz="24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Social responsibility and human rights.</a:t>
            </a:r>
            <a:endParaRPr lang="sv-SE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910" y="785794"/>
            <a:ext cx="8229600" cy="4525963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558924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6" name="Rektangel 5"/>
          <p:cNvSpPr/>
          <p:nvPr/>
        </p:nvSpPr>
        <p:spPr>
          <a:xfrm>
            <a:off x="1907704" y="632877"/>
            <a:ext cx="603041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GB" sz="3600" dirty="0" smtClean="0">
                <a:solidFill>
                  <a:schemeClr val="bg1"/>
                </a:solidFill>
              </a:rPr>
              <a:t>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GB" sz="7200" dirty="0" smtClean="0">
                <a:solidFill>
                  <a:schemeClr val="accent2">
                    <a:lumMod val="75000"/>
                  </a:schemeClr>
                </a:solidFill>
              </a:rPr>
              <a:t>Transition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fr-CH" sz="7200" dirty="0" err="1" smtClean="0">
                <a:solidFill>
                  <a:schemeClr val="accent2">
                    <a:lumMod val="75000"/>
                  </a:schemeClr>
                </a:solidFill>
              </a:rPr>
              <a:t>after</a:t>
            </a:r>
            <a:r>
              <a:rPr lang="fr-CH" sz="7200" dirty="0" smtClean="0">
                <a:solidFill>
                  <a:schemeClr val="accent2">
                    <a:lumMod val="75000"/>
                  </a:schemeClr>
                </a:solidFill>
              </a:rPr>
              <a:t> Budapest</a:t>
            </a:r>
            <a:endParaRPr lang="en-GB" sz="7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en-GB" sz="7200" b="1" dirty="0" smtClean="0">
              <a:solidFill>
                <a:schemeClr val="bg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sv-SE" sz="3600" dirty="0">
              <a:solidFill>
                <a:schemeClr val="bg1"/>
              </a:solidFill>
            </a:endParaRPr>
          </a:p>
        </p:txBody>
      </p:sp>
      <p:pic>
        <p:nvPicPr>
          <p:cNvPr id="7" name="Picture 6" descr="http://www.ceceurope.org/typo3temp/GB/c43b98fc49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5589240"/>
            <a:ext cx="21431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1959</TotalTime>
  <Words>594</Words>
  <Application>Microsoft Office PowerPoint</Application>
  <PresentationFormat>Diavoorstelling (4:3)</PresentationFormat>
  <Paragraphs>162</Paragraphs>
  <Slides>22</Slides>
  <Notes>1</Notes>
  <HiddenSlides>0</HiddenSlides>
  <MMClips>0</MMClips>
  <ScaleCrop>false</ScaleCrop>
  <HeadingPairs>
    <vt:vector size="6" baseType="variant">
      <vt:variant>
        <vt:lpstr>Thema</vt:lpstr>
      </vt:variant>
      <vt:variant>
        <vt:i4>1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22</vt:i4>
      </vt:variant>
    </vt:vector>
  </HeadingPairs>
  <TitlesOfParts>
    <vt:vector size="24" baseType="lpstr">
      <vt:lpstr>Office Theme</vt:lpstr>
      <vt:lpstr>Photo Editor-foto</vt:lpstr>
      <vt:lpstr>Dia 1</vt:lpstr>
      <vt:lpstr>Dia 2</vt:lpstr>
      <vt:lpstr>Dia 3</vt:lpstr>
      <vt:lpstr>Dia 4</vt:lpstr>
      <vt:lpstr>Dia 5</vt:lpstr>
      <vt:lpstr>Dia 6</vt:lpstr>
      <vt:lpstr>Dia 7</vt:lpstr>
      <vt:lpstr>Dia 8</vt:lpstr>
      <vt:lpstr>Dia 9</vt:lpstr>
      <vt:lpstr>Dia 10</vt:lpstr>
      <vt:lpstr>Dia 11</vt:lpstr>
      <vt:lpstr>Dia 12</vt:lpstr>
      <vt:lpstr>Dia 13</vt:lpstr>
      <vt:lpstr>Dia 14</vt:lpstr>
      <vt:lpstr>Dia 15</vt:lpstr>
      <vt:lpstr>Dia 16</vt:lpstr>
      <vt:lpstr>Dia 17</vt:lpstr>
      <vt:lpstr>Dia 18</vt:lpstr>
      <vt:lpstr>Dia 19</vt:lpstr>
      <vt:lpstr>Dia 20</vt:lpstr>
      <vt:lpstr>Dia 21</vt:lpstr>
      <vt:lpstr>Dia 22</vt:lpstr>
    </vt:vector>
  </TitlesOfParts>
  <Company>Ecumenical Advocacy Alliance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Ecucenter</dc:creator>
  <cp:lastModifiedBy>kvanderkamp</cp:lastModifiedBy>
  <cp:revision>149</cp:revision>
  <dcterms:created xsi:type="dcterms:W3CDTF">2011-11-10T11:05:52Z</dcterms:created>
  <dcterms:modified xsi:type="dcterms:W3CDTF">2014-06-02T08:11:35Z</dcterms:modified>
</cp:coreProperties>
</file>